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91" r:id="rId2"/>
    <p:sldId id="302" r:id="rId3"/>
    <p:sldId id="301" r:id="rId4"/>
    <p:sldId id="256" r:id="rId5"/>
    <p:sldId id="257" r:id="rId6"/>
    <p:sldId id="258" r:id="rId7"/>
    <p:sldId id="259" r:id="rId8"/>
    <p:sldId id="262" r:id="rId9"/>
    <p:sldId id="260" r:id="rId10"/>
    <p:sldId id="283" r:id="rId11"/>
    <p:sldId id="284" r:id="rId12"/>
    <p:sldId id="292" r:id="rId13"/>
    <p:sldId id="294" r:id="rId14"/>
    <p:sldId id="299" r:id="rId15"/>
    <p:sldId id="295" r:id="rId16"/>
    <p:sldId id="290" r:id="rId17"/>
    <p:sldId id="287" r:id="rId18"/>
    <p:sldId id="300" r:id="rId19"/>
    <p:sldId id="296" r:id="rId20"/>
    <p:sldId id="261" r:id="rId21"/>
    <p:sldId id="286" r:id="rId22"/>
    <p:sldId id="293" r:id="rId23"/>
    <p:sldId id="289" r:id="rId24"/>
  </p:sldIdLst>
  <p:sldSz cx="10058400" cy="77724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D9E0EC"/>
    <a:srgbClr val="69BFE3"/>
    <a:srgbClr val="BCE7F9"/>
    <a:srgbClr val="26A9DC"/>
    <a:srgbClr val="55B9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624" autoAdjust="0"/>
  </p:normalViewPr>
  <p:slideViewPr>
    <p:cSldViewPr snapToGrid="0" snapToObjects="1">
      <p:cViewPr>
        <p:scale>
          <a:sx n="100" d="100"/>
          <a:sy n="100" d="100"/>
        </p:scale>
        <p:origin x="-856" y="264"/>
      </p:cViewPr>
      <p:guideLst>
        <p:guide orient="horz" pos="2448"/>
        <p:guide pos="3168"/>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2000">
              <a:latin typeface="Candara" pitchFamily="34" charset="0"/>
            </a:defRPr>
          </a:pPr>
          <a:endParaRPr lang="en-US"/>
        </a:p>
      </c:txPr>
    </c:title>
    <c:autoTitleDeleted val="0"/>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Media Mix</c:v>
                </c:pt>
              </c:strCache>
            </c:strRef>
          </c:tx>
          <c:dPt>
            <c:idx val="0"/>
            <c:bubble3D val="0"/>
            <c:spPr>
              <a:solidFill>
                <a:srgbClr val="FF0000"/>
              </a:solidFill>
            </c:spPr>
          </c:dPt>
          <c:dPt>
            <c:idx val="1"/>
            <c:bubble3D val="0"/>
            <c:spPr>
              <a:solidFill>
                <a:srgbClr val="00B0F0"/>
              </a:solidFill>
            </c:spPr>
          </c:dPt>
          <c:dPt>
            <c:idx val="2"/>
            <c:bubble3D val="0"/>
            <c:spPr>
              <a:solidFill>
                <a:srgbClr val="FFFF00"/>
              </a:solidFill>
            </c:spPr>
          </c:dPt>
          <c:dPt>
            <c:idx val="3"/>
            <c:bubble3D val="0"/>
            <c:spPr>
              <a:solidFill>
                <a:srgbClr val="00B050"/>
              </a:solidFill>
            </c:spPr>
          </c:dPt>
          <c:dPt>
            <c:idx val="4"/>
            <c:bubble3D val="0"/>
            <c:spPr>
              <a:solidFill>
                <a:srgbClr val="CD720D"/>
              </a:solidFill>
            </c:spPr>
          </c:dPt>
          <c:dPt>
            <c:idx val="5"/>
            <c:bubble3D val="0"/>
            <c:spPr>
              <a:solidFill>
                <a:srgbClr val="7030A0"/>
              </a:solidFill>
            </c:spPr>
          </c:dPt>
          <c:dLbls>
            <c:txPr>
              <a:bodyPr/>
              <a:lstStyle/>
              <a:p>
                <a:pPr>
                  <a:defRPr sz="1400">
                    <a:latin typeface="+mj-lt"/>
                  </a:defRPr>
                </a:pPr>
                <a:endParaRPr lang="en-US"/>
              </a:p>
            </c:txPr>
            <c:showLegendKey val="0"/>
            <c:showVal val="1"/>
            <c:showCatName val="0"/>
            <c:showSerName val="0"/>
            <c:showPercent val="0"/>
            <c:showBubbleSize val="0"/>
            <c:showLeaderLines val="1"/>
          </c:dLbls>
          <c:cat>
            <c:strRef>
              <c:f>'Sheet1'!$A$2:$A$7</c:f>
              <c:strCache>
                <c:ptCount val="6"/>
                <c:pt idx="0">
                  <c:v>Cable TV</c:v>
                </c:pt>
                <c:pt idx="1">
                  <c:v>Broadcast TV</c:v>
                </c:pt>
                <c:pt idx="2">
                  <c:v>Magazine</c:v>
                </c:pt>
                <c:pt idx="3">
                  <c:v>Outdoor</c:v>
                </c:pt>
                <c:pt idx="4">
                  <c:v>Production</c:v>
                </c:pt>
                <c:pt idx="5">
                  <c:v>Other</c:v>
                </c:pt>
              </c:strCache>
            </c:strRef>
          </c:cat>
          <c:val>
            <c:numRef>
              <c:f>'Sheet1'!$B$2:$B$7</c:f>
              <c:numCache>
                <c:formatCode>0%</c:formatCode>
                <c:ptCount val="6"/>
                <c:pt idx="0">
                  <c:v>0.01</c:v>
                </c:pt>
                <c:pt idx="1">
                  <c:v>0.42</c:v>
                </c:pt>
                <c:pt idx="2">
                  <c:v>0.21</c:v>
                </c:pt>
                <c:pt idx="3">
                  <c:v>0.07</c:v>
                </c:pt>
                <c:pt idx="4">
                  <c:v>0.07</c:v>
                </c:pt>
                <c:pt idx="5">
                  <c:v>0.22</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741922640725149"/>
          <c:y val="0.320372773378708"/>
          <c:w val="0.214628624505429"/>
          <c:h val="0.505012237787457"/>
        </c:manualLayout>
      </c:layout>
      <c:overlay val="0"/>
      <c:txPr>
        <a:bodyPr/>
        <a:lstStyle/>
        <a:p>
          <a:pPr>
            <a:defRPr sz="1100">
              <a:latin typeface="Candara"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vl1pPr>
          </a:lstStyle>
          <a:p>
            <a:fld id="{F9393608-FD60-F949-B5E8-E2B3C335731E}" type="datetime1">
              <a:rPr lang="en-US" smtClean="0"/>
              <a:t>1/4/12</a:t>
            </a:fld>
            <a:endParaRPr lang="en-US"/>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vl1pPr>
          </a:lstStyle>
          <a:p>
            <a:fld id="{4F4D54CF-C1CD-284B-9364-F7A5206A5A4E}" type="slidenum">
              <a:rPr lang="en-US" smtClean="0"/>
              <a:t>‹#›</a:t>
            </a:fld>
            <a:endParaRPr lang="en-US"/>
          </a:p>
        </p:txBody>
      </p:sp>
    </p:spTree>
    <p:extLst>
      <p:ext uri="{BB962C8B-B14F-4D97-AF65-F5344CB8AC3E}">
        <p14:creationId xmlns:p14="http://schemas.microsoft.com/office/powerpoint/2010/main" val="246730730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E6F65429-0497-5B4E-B7A1-F661E69C4909}" type="datetime1">
              <a:rPr lang="en-US" smtClean="0"/>
              <a:t>1/4/12</a:t>
            </a:fld>
            <a:endParaRPr lang="en-US"/>
          </a:p>
        </p:txBody>
      </p:sp>
      <p:sp>
        <p:nvSpPr>
          <p:cNvPr id="4" name="Slide Image Placeholder 3"/>
          <p:cNvSpPr>
            <a:spLocks noGrp="1" noRot="1" noChangeAspect="1"/>
          </p:cNvSpPr>
          <p:nvPr>
            <p:ph type="sldImg" idx="2"/>
          </p:nvPr>
        </p:nvSpPr>
        <p:spPr>
          <a:xfrm>
            <a:off x="2908300" y="514350"/>
            <a:ext cx="33274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A22E77E6-696D-4E44-84B6-C2CA32A73DFE}" type="slidenum">
              <a:rPr lang="en-US" smtClean="0"/>
              <a:pPr/>
              <a:t>‹#›</a:t>
            </a:fld>
            <a:endParaRPr lang="en-US"/>
          </a:p>
        </p:txBody>
      </p:sp>
    </p:spTree>
    <p:extLst>
      <p:ext uri="{BB962C8B-B14F-4D97-AF65-F5344CB8AC3E}">
        <p14:creationId xmlns:p14="http://schemas.microsoft.com/office/powerpoint/2010/main" val="3119997196"/>
      </p:ext>
    </p:extLst>
  </p:cSld>
  <p:clrMap bg1="lt1" tx1="dk1" bg2="lt2" tx2="dk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2414482"/>
            <a:ext cx="8549640" cy="1666029"/>
          </a:xfrm>
        </p:spPr>
        <p:txBody>
          <a:bodyPr/>
          <a:lstStyle/>
          <a:p>
            <a:r>
              <a:rPr lang="en-US" smtClean="0"/>
              <a:t>Click to edit Master title style</a:t>
            </a:r>
            <a:endParaRPr lang="en-US"/>
          </a:p>
        </p:txBody>
      </p:sp>
      <p:sp>
        <p:nvSpPr>
          <p:cNvPr id="3" name="Subtitle 2"/>
          <p:cNvSpPr>
            <a:spLocks noGrp="1"/>
          </p:cNvSpPr>
          <p:nvPr>
            <p:ph type="subTitle" idx="1"/>
          </p:nvPr>
        </p:nvSpPr>
        <p:spPr>
          <a:xfrm>
            <a:off x="1508760" y="4404360"/>
            <a:ext cx="7040880" cy="19862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C1C1165-5DD4-EF4E-BBAB-D4700C875304}" type="datetime1">
              <a:rPr lang="en-US" smtClean="0"/>
              <a:t>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12F531-D4FC-CB40-AEAD-9A70AE420742}" type="datetime1">
              <a:rPr lang="en-US" smtClean="0"/>
              <a:t>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2340" y="311257"/>
            <a:ext cx="2263140" cy="663172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2920" y="311257"/>
            <a:ext cx="6621780" cy="6631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0222A2-CA42-EC46-BAAD-6D5F187036F3}" type="datetime1">
              <a:rPr lang="en-US" smtClean="0"/>
              <a:t>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37F116-95E4-A345-945B-1469482C0BFE}" type="datetime1">
              <a:rPr lang="en-US" smtClean="0"/>
              <a:t>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544" y="4994487"/>
            <a:ext cx="8549640" cy="154368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4544" y="3294275"/>
            <a:ext cx="8549640" cy="170021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77B8F2-FFCE-7444-8199-B4E3356D9E21}" type="datetime1">
              <a:rPr lang="en-US" smtClean="0"/>
              <a:t>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2920" y="1813561"/>
            <a:ext cx="4442460" cy="5129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13020" y="1813561"/>
            <a:ext cx="4442460" cy="5129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442282C-7A63-3443-B661-089FFF65B99E}" type="datetime1">
              <a:rPr lang="en-US" smtClean="0"/>
              <a:t>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2920" y="1739795"/>
            <a:ext cx="4444207" cy="72506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2920" y="2464859"/>
            <a:ext cx="4444207" cy="44781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09529" y="1739795"/>
            <a:ext cx="4445953" cy="72506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09529" y="2464859"/>
            <a:ext cx="4445953" cy="44781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AAB243-2B18-CF48-8F14-956DDED5DD3E}" type="datetime1">
              <a:rPr lang="en-US" smtClean="0"/>
              <a:t>1/4/12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46714B3-A1B4-E540-B0D3-791D498681B2}" type="datetime1">
              <a:rPr lang="en-US" smtClean="0"/>
              <a:t>1/4/12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3A163D-C28D-6D4B-BFAB-7AD2235B484E}" type="datetime1">
              <a:rPr lang="en-US" smtClean="0"/>
              <a:t>1/4/12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2920" y="309456"/>
            <a:ext cx="3309144" cy="131699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32554" y="309457"/>
            <a:ext cx="5622926" cy="663352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2920" y="1626447"/>
            <a:ext cx="3309144" cy="53165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400048-B1F9-7848-83FE-C92BE183E7AB}" type="datetime1">
              <a:rPr lang="en-US" smtClean="0"/>
              <a:t>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517" y="5440680"/>
            <a:ext cx="6035040" cy="642303"/>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1517" y="694479"/>
            <a:ext cx="6035040" cy="46634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71517" y="6082983"/>
            <a:ext cx="6035040" cy="91217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8B1657-9DB0-7D42-856A-D822AD238AA6}" type="datetime1">
              <a:rPr lang="en-US" smtClean="0"/>
              <a:t>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94B01-894C-CD4F-996D-8BAC7FE83ED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2920" y="311256"/>
            <a:ext cx="9052560" cy="12954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02920" y="1813561"/>
            <a:ext cx="9052560" cy="51294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02920" y="7203864"/>
            <a:ext cx="2346960" cy="413809"/>
          </a:xfrm>
          <a:prstGeom prst="rect">
            <a:avLst/>
          </a:prstGeom>
        </p:spPr>
        <p:txBody>
          <a:bodyPr vert="horz" lIns="91440" tIns="45720" rIns="91440" bIns="45720" rtlCol="0" anchor="ctr"/>
          <a:lstStyle>
            <a:lvl1pPr algn="l">
              <a:defRPr sz="1200">
                <a:solidFill>
                  <a:schemeClr val="tx1">
                    <a:tint val="75000"/>
                  </a:schemeClr>
                </a:solidFill>
              </a:defRPr>
            </a:lvl1pPr>
          </a:lstStyle>
          <a:p>
            <a:fld id="{B47F131C-DC9A-1F4C-B26D-D4F109A1454B}" type="datetime1">
              <a:rPr lang="en-US" smtClean="0"/>
              <a:t>1/4/12</a:t>
            </a:fld>
            <a:endParaRPr lang="en-US"/>
          </a:p>
        </p:txBody>
      </p:sp>
      <p:sp>
        <p:nvSpPr>
          <p:cNvPr id="5" name="Footer Placeholder 4"/>
          <p:cNvSpPr>
            <a:spLocks noGrp="1"/>
          </p:cNvSpPr>
          <p:nvPr>
            <p:ph type="ftr" sz="quarter" idx="3"/>
          </p:nvPr>
        </p:nvSpPr>
        <p:spPr>
          <a:xfrm>
            <a:off x="3436620" y="7203864"/>
            <a:ext cx="3185160" cy="41380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208520" y="7203864"/>
            <a:ext cx="2346960" cy="413809"/>
          </a:xfrm>
          <a:prstGeom prst="rect">
            <a:avLst/>
          </a:prstGeom>
        </p:spPr>
        <p:txBody>
          <a:bodyPr vert="horz" lIns="91440" tIns="45720" rIns="91440" bIns="45720" rtlCol="0" anchor="ctr"/>
          <a:lstStyle>
            <a:lvl1pPr algn="r">
              <a:defRPr sz="1200">
                <a:solidFill>
                  <a:schemeClr val="tx1">
                    <a:tint val="75000"/>
                  </a:schemeClr>
                </a:solidFill>
              </a:defRPr>
            </a:lvl1pPr>
          </a:lstStyle>
          <a:p>
            <a:fld id="{A7C94B01-894C-CD4F-996D-8BAC7FE83ED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chart" Target="../charts/char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8.png"/><Relationship Id="rId7" Type="http://schemas.openxmlformats.org/officeDocument/2006/relationships/image" Target="../media/image9.jpe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jpe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jpeg"/><Relationship Id="rId5"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e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2984500" y="2949256"/>
            <a:ext cx="8549640" cy="1666029"/>
          </a:xfrm>
        </p:spPr>
        <p:txBody>
          <a:bodyPr>
            <a:normAutofit/>
          </a:bodyPr>
          <a:lstStyle/>
          <a:p>
            <a:r>
              <a:rPr lang="en-US" sz="3600" dirty="0" smtClean="0">
                <a:latin typeface="Candara"/>
                <a:cs typeface="Candara"/>
              </a:rPr>
              <a:t>The Campaign Proposal</a:t>
            </a:r>
            <a:endParaRPr lang="en-US" sz="3600" dirty="0">
              <a:latin typeface="Candara"/>
              <a:cs typeface="Candara"/>
            </a:endParaRPr>
          </a:p>
        </p:txBody>
      </p:sp>
      <p:sp>
        <p:nvSpPr>
          <p:cNvPr id="8" name="Title 1"/>
          <p:cNvSpPr txBox="1">
            <a:spLocks/>
          </p:cNvSpPr>
          <p:nvPr/>
        </p:nvSpPr>
        <p:spPr>
          <a:xfrm>
            <a:off x="6870700" y="4140200"/>
            <a:ext cx="2717800" cy="1968500"/>
          </a:xfrm>
          <a:prstGeom prst="rect">
            <a:avLst/>
          </a:prstGeom>
        </p:spPr>
        <p:txBody>
          <a:bodyPr vert="horz" lIns="91440" tIns="45720" rIns="91440" bIns="45720" rtlCol="0" anchor="ctr">
            <a:noAutofit/>
          </a:bodyPr>
          <a:lstStyle/>
          <a:p>
            <a:pPr algn="r">
              <a:spcBef>
                <a:spcPct val="0"/>
              </a:spcBef>
              <a:spcAft>
                <a:spcPts val="600"/>
              </a:spcAft>
              <a:defRPr/>
            </a:pPr>
            <a:r>
              <a:rPr lang="en-US" sz="1400" dirty="0" smtClean="0">
                <a:latin typeface="Candara"/>
                <a:ea typeface="+mj-ea"/>
                <a:cs typeface="Candara"/>
              </a:rPr>
              <a:t>K. Maiden</a:t>
            </a:r>
            <a:endParaRPr lang="en-US" sz="1400" dirty="0" smtClean="0">
              <a:latin typeface="Candara"/>
              <a:ea typeface="+mj-ea"/>
              <a:cs typeface="Candara"/>
            </a:endParaRPr>
          </a:p>
          <a:p>
            <a:pPr marL="0" marR="0" lvl="0" indent="0" algn="r" defTabSz="457200"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ndara"/>
                <a:ea typeface="+mj-ea"/>
                <a:cs typeface="Candara"/>
              </a:rPr>
              <a:t>L. </a:t>
            </a:r>
            <a:r>
              <a:rPr kumimoji="0" lang="en-US" sz="1400" b="0" i="0" u="none" strike="noStrike" kern="1200" cap="none" spc="0" normalizeH="0" baseline="0" noProof="0" dirty="0" err="1" smtClean="0">
                <a:ln>
                  <a:noFill/>
                </a:ln>
                <a:solidFill>
                  <a:schemeClr val="tx1"/>
                </a:solidFill>
                <a:effectLst/>
                <a:uLnTx/>
                <a:uFillTx/>
                <a:latin typeface="Candara"/>
                <a:ea typeface="+mj-ea"/>
                <a:cs typeface="Candara"/>
              </a:rPr>
              <a:t>Coldiron</a:t>
            </a:r>
            <a:endParaRPr kumimoji="0" lang="en-US" sz="1400" b="0" i="0" u="none" strike="noStrike" kern="1200" cap="none" spc="0" normalizeH="0" baseline="0" noProof="0" dirty="0" smtClean="0">
              <a:ln>
                <a:noFill/>
              </a:ln>
              <a:solidFill>
                <a:schemeClr val="tx1"/>
              </a:solidFill>
              <a:effectLst/>
              <a:uLnTx/>
              <a:uFillTx/>
              <a:latin typeface="Candara"/>
              <a:ea typeface="+mj-ea"/>
              <a:cs typeface="Candara"/>
            </a:endParaRPr>
          </a:p>
          <a:p>
            <a:pPr marL="0" marR="0" lvl="0" indent="0" algn="r" defTabSz="457200"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ndara"/>
                <a:ea typeface="+mj-ea"/>
                <a:cs typeface="Candara"/>
              </a:rPr>
              <a:t>A. Nestor</a:t>
            </a:r>
            <a:endParaRPr kumimoji="0" lang="en-US" sz="1400" b="0" i="0" u="none" strike="noStrike" kern="1200" cap="none" spc="0" normalizeH="0" baseline="0" noProof="0" dirty="0" smtClean="0">
              <a:ln>
                <a:noFill/>
              </a:ln>
              <a:solidFill>
                <a:schemeClr val="tx1"/>
              </a:solidFill>
              <a:effectLst/>
              <a:uLnTx/>
              <a:uFillTx/>
              <a:latin typeface="Candara"/>
              <a:ea typeface="+mj-ea"/>
              <a:cs typeface="Candara"/>
            </a:endParaRPr>
          </a:p>
          <a:p>
            <a:pPr marL="0" marR="0" lvl="0" indent="0" algn="r" defTabSz="457200" rtl="0" eaLnBrk="1" fontAlgn="auto" latinLnBrk="0" hangingPunct="1">
              <a:lnSpc>
                <a:spcPct val="100000"/>
              </a:lnSpc>
              <a:spcBef>
                <a:spcPct val="0"/>
              </a:spcBef>
              <a:spcAft>
                <a:spcPts val="600"/>
              </a:spcAft>
              <a:buClrTx/>
              <a:buSzTx/>
              <a:buFontTx/>
              <a:buNone/>
              <a:tabLst/>
              <a:defRPr/>
            </a:pPr>
            <a:r>
              <a:rPr lang="en-US" sz="1400" dirty="0" smtClean="0">
                <a:latin typeface="Candara"/>
                <a:ea typeface="+mj-ea"/>
                <a:cs typeface="Candara"/>
              </a:rPr>
              <a:t>J. Miller</a:t>
            </a:r>
            <a:endParaRPr lang="en-US" sz="1400" dirty="0" smtClean="0">
              <a:latin typeface="Candara"/>
              <a:ea typeface="+mj-ea"/>
              <a:cs typeface="Candara"/>
            </a:endParaRPr>
          </a:p>
          <a:p>
            <a:pPr marL="0" marR="0" lvl="0" indent="0" algn="r" defTabSz="457200"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ndara"/>
                <a:ea typeface="+mj-ea"/>
                <a:cs typeface="Candara"/>
              </a:rPr>
              <a:t>J. Howard</a:t>
            </a:r>
            <a:endParaRPr kumimoji="0" lang="en-US" sz="1400" b="0" i="0" u="none" strike="noStrike" kern="1200" cap="none" spc="0" normalizeH="0" baseline="0" noProof="0" dirty="0" smtClean="0">
              <a:ln>
                <a:noFill/>
              </a:ln>
              <a:solidFill>
                <a:schemeClr val="tx1"/>
              </a:solidFill>
              <a:effectLst/>
              <a:uLnTx/>
              <a:uFillTx/>
              <a:latin typeface="Candara"/>
              <a:ea typeface="+mj-ea"/>
              <a:cs typeface="Candara"/>
            </a:endParaRPr>
          </a:p>
          <a:p>
            <a:pPr marL="0" marR="0" lvl="0" indent="0" algn="r" defTabSz="457200" rtl="0" eaLnBrk="1" fontAlgn="auto" latinLnBrk="0" hangingPunct="1">
              <a:lnSpc>
                <a:spcPct val="100000"/>
              </a:lnSpc>
              <a:spcBef>
                <a:spcPct val="0"/>
              </a:spcBef>
              <a:spcAft>
                <a:spcPts val="600"/>
              </a:spcAft>
              <a:buClrTx/>
              <a:buSzTx/>
              <a:buFontTx/>
              <a:buNone/>
              <a:tabLst/>
              <a:defRPr/>
            </a:pPr>
            <a:r>
              <a:rPr lang="en-US" sz="1400" dirty="0" smtClean="0">
                <a:latin typeface="Candara"/>
                <a:ea typeface="+mj-ea"/>
                <a:cs typeface="Candara"/>
              </a:rPr>
              <a:t>B. Curley</a:t>
            </a:r>
            <a:endParaRPr lang="en-US" sz="1400" dirty="0" smtClean="0">
              <a:latin typeface="Candara"/>
              <a:ea typeface="+mj-ea"/>
              <a:cs typeface="Candara"/>
            </a:endParaRPr>
          </a:p>
          <a:p>
            <a:pPr marL="0" marR="0" lvl="0" indent="0" algn="r" defTabSz="457200"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ndara"/>
                <a:ea typeface="+mj-ea"/>
                <a:cs typeface="Candara"/>
              </a:rPr>
              <a:t>S. Prater</a:t>
            </a:r>
            <a:endParaRPr kumimoji="0" lang="en-US" sz="1400" b="0" i="0" u="none" strike="noStrike" kern="1200" cap="none" spc="0" normalizeH="0" baseline="0" noProof="0" dirty="0">
              <a:ln>
                <a:noFill/>
              </a:ln>
              <a:solidFill>
                <a:schemeClr val="tx1"/>
              </a:solidFill>
              <a:effectLst/>
              <a:uLnTx/>
              <a:uFillTx/>
              <a:latin typeface="Candara"/>
              <a:ea typeface="+mj-ea"/>
              <a:cs typeface="Candar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Subtitle 2"/>
          <p:cNvSpPr txBox="1">
            <a:spLocks/>
          </p:cNvSpPr>
          <p:nvPr/>
        </p:nvSpPr>
        <p:spPr>
          <a:xfrm>
            <a:off x="161924" y="1446953"/>
            <a:ext cx="9718676" cy="5068147"/>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sp>
        <p:nvSpPr>
          <p:cNvPr id="2" name="Title 1"/>
          <p:cNvSpPr>
            <a:spLocks noGrp="1"/>
          </p:cNvSpPr>
          <p:nvPr>
            <p:ph type="ctrTitle"/>
          </p:nvPr>
        </p:nvSpPr>
        <p:spPr>
          <a:xfrm>
            <a:off x="-1749108" y="-81005"/>
            <a:ext cx="8549640" cy="1666029"/>
          </a:xfrm>
        </p:spPr>
        <p:txBody>
          <a:bodyPr>
            <a:normAutofit/>
          </a:bodyPr>
          <a:lstStyle/>
          <a:p>
            <a:r>
              <a:rPr lang="en-US" sz="3600" dirty="0" smtClean="0">
                <a:latin typeface="Candara"/>
                <a:cs typeface="Candara"/>
              </a:rPr>
              <a:t>Media</a:t>
            </a:r>
            <a:endParaRPr lang="en-US" sz="3600" dirty="0">
              <a:latin typeface="Candara"/>
              <a:cs typeface="Candara"/>
            </a:endParaRPr>
          </a:p>
        </p:txBody>
      </p:sp>
      <p:sp>
        <p:nvSpPr>
          <p:cNvPr id="4" name="Rectangle 3"/>
          <p:cNvSpPr/>
          <p:nvPr/>
        </p:nvSpPr>
        <p:spPr>
          <a:xfrm flipV="1">
            <a:off x="-101600" y="777407"/>
            <a:ext cx="19177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5" name="Subtitle 2"/>
          <p:cNvSpPr>
            <a:spLocks noGrp="1"/>
          </p:cNvSpPr>
          <p:nvPr>
            <p:ph type="subTitle" idx="1"/>
          </p:nvPr>
        </p:nvSpPr>
        <p:spPr>
          <a:xfrm>
            <a:off x="276224" y="1446953"/>
            <a:ext cx="4352925" cy="2458297"/>
          </a:xfrm>
        </p:spPr>
        <p:txBody>
          <a:bodyPr>
            <a:normAutofit/>
          </a:bodyPr>
          <a:lstStyle/>
          <a:p>
            <a:r>
              <a:rPr lang="en-US" sz="1400" b="1" dirty="0" smtClean="0">
                <a:solidFill>
                  <a:schemeClr val="tx1"/>
                </a:solidFill>
                <a:latin typeface="Candara" pitchFamily="34" charset="0"/>
              </a:rPr>
              <a:t>Objectives</a:t>
            </a:r>
            <a:endParaRPr lang="en-US" sz="2000" b="1" dirty="0" smtClean="0">
              <a:solidFill>
                <a:schemeClr val="tx1"/>
              </a:solidFill>
              <a:latin typeface="Candara" pitchFamily="34" charset="0"/>
            </a:endParaRPr>
          </a:p>
          <a:p>
            <a:pPr algn="just">
              <a:buFont typeface="Arial" pitchFamily="34" charset="0"/>
              <a:buChar char="•"/>
            </a:pPr>
            <a:r>
              <a:rPr lang="en-US" sz="1200" dirty="0" smtClean="0">
                <a:solidFill>
                  <a:schemeClr val="tx1"/>
                </a:solidFill>
                <a:latin typeface="Candara" pitchFamily="34" charset="0"/>
              </a:rPr>
              <a:t>  To establish top-of-mind awareness for the Ben &amp; Jerry’s brand by reaching the target audience consisting of moms who are 35 and under within the four month phase that will run in the Spring/Summer of 2011.</a:t>
            </a:r>
          </a:p>
          <a:p>
            <a:pPr algn="just">
              <a:buFont typeface="Arial" pitchFamily="34" charset="0"/>
              <a:buChar char="•"/>
            </a:pPr>
            <a:r>
              <a:rPr lang="en-US" sz="1200" dirty="0" smtClean="0">
                <a:solidFill>
                  <a:schemeClr val="tx1"/>
                </a:solidFill>
                <a:latin typeface="Candara" pitchFamily="34" charset="0"/>
              </a:rPr>
              <a:t>  To reach at least 70% of the primary target audience with a minimum average frequency of 4 exposures (280 GRPs each month).</a:t>
            </a:r>
          </a:p>
          <a:p>
            <a:pPr algn="just">
              <a:buFont typeface="Arial" pitchFamily="34" charset="0"/>
              <a:buChar char="•"/>
            </a:pPr>
            <a:r>
              <a:rPr lang="en-US" sz="1200" dirty="0" smtClean="0">
                <a:solidFill>
                  <a:schemeClr val="tx1"/>
                </a:solidFill>
                <a:latin typeface="Candara" pitchFamily="34" charset="0"/>
              </a:rPr>
              <a:t>  To reach at least 70% of the secondary target market, children ages 6-13, and a 10% increase of environmental awareness among the secondary market.</a:t>
            </a:r>
          </a:p>
          <a:p>
            <a:pPr algn="l"/>
            <a:endParaRPr lang="en-US" sz="2000" dirty="0">
              <a:solidFill>
                <a:schemeClr val="tx1"/>
              </a:solidFill>
              <a:latin typeface="Candara" pitchFamily="34" charset="0"/>
            </a:endParaRPr>
          </a:p>
        </p:txBody>
      </p:sp>
      <p:sp>
        <p:nvSpPr>
          <p:cNvPr id="6" name="Subtitle 2"/>
          <p:cNvSpPr txBox="1">
            <a:spLocks/>
          </p:cNvSpPr>
          <p:nvPr/>
        </p:nvSpPr>
        <p:spPr>
          <a:xfrm>
            <a:off x="4953000" y="1446953"/>
            <a:ext cx="4991100" cy="3039321"/>
          </a:xfrm>
          <a:prstGeom prst="rect">
            <a:avLst/>
          </a:prstGeom>
        </p:spPr>
        <p:txBody>
          <a:bodyPr vert="horz" lIns="91440" tIns="45720" rIns="91440" bIns="45720" rtlCol="0">
            <a:no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lang="en-US" sz="1400" b="1" dirty="0" smtClean="0">
                <a:latin typeface="Candara" pitchFamily="34" charset="0"/>
              </a:rPr>
              <a:t>Strategies</a:t>
            </a:r>
            <a:endParaRPr lang="en-US" sz="2000" b="1" dirty="0" smtClean="0">
              <a:latin typeface="Candara" pitchFamily="34" charset="0"/>
            </a:endParaRPr>
          </a:p>
          <a:p>
            <a:pPr marL="0" marR="0" lvl="0" indent="0" algn="just" defTabSz="457200" rtl="0" eaLnBrk="1" fontAlgn="auto" latinLnBrk="0" hangingPunct="1">
              <a:lnSpc>
                <a:spcPct val="100000"/>
              </a:lnSpc>
              <a:spcBef>
                <a:spcPct val="20000"/>
              </a:spcBef>
              <a:spcAft>
                <a:spcPts val="0"/>
              </a:spcAft>
              <a:buClrTx/>
              <a:buSzTx/>
              <a:buFont typeface="Arial" pitchFamily="34" charset="0"/>
              <a:buChar char="•"/>
              <a:tabLst/>
              <a:defRPr/>
            </a:pPr>
            <a:r>
              <a:rPr lang="en-US" sz="1200" b="1" dirty="0" smtClean="0">
                <a:latin typeface="Candara" pitchFamily="34" charset="0"/>
              </a:rPr>
              <a:t>  Broadcast/Cable TV</a:t>
            </a:r>
          </a:p>
          <a:p>
            <a:pPr marL="0" marR="0" lvl="0" indent="0" algn="just" defTabSz="457200" rtl="0" eaLnBrk="1" fontAlgn="auto" latinLnBrk="0" hangingPunct="1">
              <a:lnSpc>
                <a:spcPct val="100000"/>
              </a:lnSpc>
              <a:spcBef>
                <a:spcPct val="20000"/>
              </a:spcBef>
              <a:spcAft>
                <a:spcPts val="0"/>
              </a:spcAft>
              <a:buClrTx/>
              <a:buSzTx/>
              <a:tabLst/>
              <a:defRPr/>
            </a:pPr>
            <a:r>
              <a:rPr lang="en-US" sz="1200" dirty="0" smtClean="0">
                <a:latin typeface="Candara" pitchFamily="34" charset="0"/>
              </a:rPr>
              <a:t>A focus on primetime and daytime hours were used to reach the target audience members.  A continuous strategy was over the four month period.</a:t>
            </a:r>
          </a:p>
          <a:p>
            <a:pPr marL="0" marR="0" lvl="0" indent="0" algn="just" defTabSz="457200" rtl="0" eaLnBrk="1" fontAlgn="auto" latinLnBrk="0" hangingPunct="1">
              <a:lnSpc>
                <a:spcPct val="100000"/>
              </a:lnSpc>
              <a:spcBef>
                <a:spcPct val="20000"/>
              </a:spcBef>
              <a:spcAft>
                <a:spcPts val="0"/>
              </a:spcAft>
              <a:buClrTx/>
              <a:buSzTx/>
              <a:buFont typeface="Arial" pitchFamily="34" charset="0"/>
              <a:buChar char="•"/>
              <a:tabLst/>
              <a:defRPr/>
            </a:pPr>
            <a:r>
              <a:rPr lang="en-US" sz="1200" b="1" dirty="0" smtClean="0">
                <a:latin typeface="Candara" pitchFamily="34" charset="0"/>
              </a:rPr>
              <a:t>  Magazine</a:t>
            </a:r>
          </a:p>
          <a:p>
            <a:pPr marL="0" marR="0" lvl="0" indent="0" algn="just" defTabSz="457200" rtl="0" eaLnBrk="1" fontAlgn="auto" latinLnBrk="0" hangingPunct="1">
              <a:lnSpc>
                <a:spcPct val="100000"/>
              </a:lnSpc>
              <a:spcBef>
                <a:spcPct val="20000"/>
              </a:spcBef>
              <a:spcAft>
                <a:spcPts val="0"/>
              </a:spcAft>
              <a:buClrTx/>
              <a:buSzTx/>
              <a:tabLst/>
              <a:defRPr/>
            </a:pPr>
            <a:r>
              <a:rPr lang="en-US" sz="1200" dirty="0" smtClean="0">
                <a:latin typeface="Candara" pitchFamily="34" charset="0"/>
              </a:rPr>
              <a:t>A continuous strategy is used for the adult magazines, while the children magazines will be focused primarily during the summer months.</a:t>
            </a:r>
          </a:p>
          <a:p>
            <a:pPr marL="0" marR="0" lvl="0" indent="0" algn="just" defTabSz="457200" rtl="0" eaLnBrk="1" fontAlgn="auto" latinLnBrk="0" hangingPunct="1">
              <a:lnSpc>
                <a:spcPct val="100000"/>
              </a:lnSpc>
              <a:spcBef>
                <a:spcPct val="20000"/>
              </a:spcBef>
              <a:spcAft>
                <a:spcPts val="0"/>
              </a:spcAft>
              <a:buClrTx/>
              <a:buSzTx/>
              <a:buFont typeface="Arial" pitchFamily="34" charset="0"/>
              <a:buChar char="•"/>
              <a:tabLst/>
              <a:defRPr/>
            </a:pPr>
            <a:r>
              <a:rPr lang="en-US" sz="1200" b="1" dirty="0" smtClean="0">
                <a:latin typeface="Candara" pitchFamily="34" charset="0"/>
              </a:rPr>
              <a:t>  Outdoor</a:t>
            </a:r>
          </a:p>
          <a:p>
            <a:pPr marL="0" marR="0" lvl="0" indent="0" algn="just" defTabSz="457200" rtl="0" eaLnBrk="1" fontAlgn="auto" latinLnBrk="0" hangingPunct="1">
              <a:lnSpc>
                <a:spcPct val="100000"/>
              </a:lnSpc>
              <a:spcBef>
                <a:spcPct val="20000"/>
              </a:spcBef>
              <a:spcAft>
                <a:spcPts val="0"/>
              </a:spcAft>
              <a:buClrTx/>
              <a:buSzTx/>
              <a:tabLst/>
              <a:defRPr/>
            </a:pPr>
            <a:r>
              <a:rPr lang="en-US" sz="1200" dirty="0" smtClean="0">
                <a:latin typeface="Candara" pitchFamily="34" charset="0"/>
              </a:rPr>
              <a:t>A continuous strategy is used in the ten major cities with high traffic areas</a:t>
            </a:r>
          </a:p>
          <a:p>
            <a:pPr marL="0" marR="0" lvl="0" indent="0" algn="just" defTabSz="457200" rtl="0" eaLnBrk="1" fontAlgn="auto" latinLnBrk="0" hangingPunct="1">
              <a:lnSpc>
                <a:spcPct val="100000"/>
              </a:lnSpc>
              <a:spcBef>
                <a:spcPct val="20000"/>
              </a:spcBef>
              <a:spcAft>
                <a:spcPts val="0"/>
              </a:spcAft>
              <a:buClrTx/>
              <a:buSzTx/>
              <a:buFont typeface="Arial" pitchFamily="34" charset="0"/>
              <a:buChar char="•"/>
              <a:tabLst/>
              <a:defRPr/>
            </a:pPr>
            <a:r>
              <a:rPr lang="en-US" sz="1200" b="1" dirty="0" smtClean="0">
                <a:latin typeface="Candara" pitchFamily="34" charset="0"/>
              </a:rPr>
              <a:t>  Public Relations/Sales Promotion/Direct Response</a:t>
            </a:r>
          </a:p>
          <a:p>
            <a:pPr marL="0" marR="0" lvl="0" indent="0" algn="just" defTabSz="457200" rtl="0" eaLnBrk="1" fontAlgn="auto" latinLnBrk="0" hangingPunct="1">
              <a:lnSpc>
                <a:spcPct val="100000"/>
              </a:lnSpc>
              <a:spcBef>
                <a:spcPct val="20000"/>
              </a:spcBef>
              <a:spcAft>
                <a:spcPts val="0"/>
              </a:spcAft>
              <a:buClrTx/>
              <a:buSzTx/>
              <a:tabLst/>
              <a:defRPr/>
            </a:pPr>
            <a:r>
              <a:rPr lang="en-US" sz="1200" dirty="0" smtClean="0">
                <a:latin typeface="Candara" pitchFamily="34" charset="0"/>
              </a:rPr>
              <a:t>A continuous strategy will be used to directly contact the target audience members and involve them in the four month campaign.</a:t>
            </a:r>
          </a:p>
          <a:p>
            <a:pPr marL="0" marR="0" lvl="0" indent="0" defTabSz="457200" rtl="0" eaLnBrk="1" fontAlgn="auto" latinLnBrk="0" hangingPunct="1">
              <a:lnSpc>
                <a:spcPct val="100000"/>
              </a:lnSpc>
              <a:spcBef>
                <a:spcPct val="20000"/>
              </a:spcBef>
              <a:spcAft>
                <a:spcPts val="0"/>
              </a:spcAft>
              <a:buClrTx/>
              <a:buSzTx/>
              <a:tabLst/>
              <a:defRPr/>
            </a:pPr>
            <a:endParaRPr lang="en-US" sz="1200" b="1" dirty="0" smtClean="0">
              <a:latin typeface="Candara" pitchFamily="34" charset="0"/>
            </a:endParaRPr>
          </a:p>
          <a:p>
            <a:pPr marL="0" marR="0" lvl="0" indent="0" defTabSz="457200" rtl="0" eaLnBrk="1" fontAlgn="auto" latinLnBrk="0" hangingPunct="1">
              <a:lnSpc>
                <a:spcPct val="100000"/>
              </a:lnSpc>
              <a:spcBef>
                <a:spcPct val="20000"/>
              </a:spcBef>
              <a:spcAft>
                <a:spcPts val="0"/>
              </a:spcAft>
              <a:buClrTx/>
              <a:buSzTx/>
              <a:buFont typeface="Arial" pitchFamily="34" charset="0"/>
              <a:buChar char="•"/>
              <a:tabLst/>
              <a:defRPr/>
            </a:pPr>
            <a:endParaRPr kumimoji="0" lang="en-US" sz="1200" b="1" i="0" u="none" strike="noStrike" kern="1200" cap="none" spc="0" normalizeH="0" baseline="0" noProof="0" dirty="0">
              <a:ln>
                <a:noFill/>
              </a:ln>
              <a:solidFill>
                <a:schemeClr val="tx1"/>
              </a:solidFill>
              <a:effectLst/>
              <a:uLnTx/>
              <a:uFillTx/>
              <a:latin typeface="Candara" pitchFamily="34" charset="0"/>
              <a:ea typeface="+mn-ea"/>
              <a:cs typeface="+mn-cs"/>
            </a:endParaRPr>
          </a:p>
        </p:txBody>
      </p:sp>
      <p:sp>
        <p:nvSpPr>
          <p:cNvPr id="7" name="Subtitle 2"/>
          <p:cNvSpPr txBox="1">
            <a:spLocks/>
          </p:cNvSpPr>
          <p:nvPr/>
        </p:nvSpPr>
        <p:spPr>
          <a:xfrm>
            <a:off x="5038725" y="4447329"/>
            <a:ext cx="4876800" cy="2067771"/>
          </a:xfrm>
          <a:prstGeom prst="rect">
            <a:avLst/>
          </a:prstGeom>
        </p:spPr>
        <p:txBody>
          <a:bodyPr vert="horz" lIns="91440" tIns="45720" rIns="91440" bIns="45720" rtlCol="0">
            <a:no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lang="en-US" sz="1400" b="1" dirty="0" smtClean="0">
                <a:latin typeface="Candara" pitchFamily="34" charset="0"/>
              </a:rPr>
              <a:t>Tactics</a:t>
            </a:r>
            <a:endParaRPr lang="en-US" sz="2000" b="1" dirty="0" smtClean="0">
              <a:latin typeface="Candara" pitchFamily="34" charset="0"/>
            </a:endParaRPr>
          </a:p>
          <a:p>
            <a:pPr marL="0" marR="0" lvl="0" indent="0" algn="just" defTabSz="457200" rtl="0" eaLnBrk="1" fontAlgn="auto" latinLnBrk="0" hangingPunct="1">
              <a:lnSpc>
                <a:spcPct val="100000"/>
              </a:lnSpc>
              <a:spcBef>
                <a:spcPct val="20000"/>
              </a:spcBef>
              <a:spcAft>
                <a:spcPts val="0"/>
              </a:spcAft>
              <a:buClrTx/>
              <a:buSzTx/>
              <a:buFont typeface="Arial" pitchFamily="34" charset="0"/>
              <a:buChar char="•"/>
              <a:tabLst/>
              <a:defRPr/>
            </a:pPr>
            <a:r>
              <a:rPr lang="en-US" sz="1200" dirty="0" smtClean="0">
                <a:latin typeface="Candara" pitchFamily="34" charset="0"/>
              </a:rPr>
              <a:t>  The ten large cities of Orlando, Atlanta, Dallas, New York, Chicago, St. Louis, Denver, San Francisco, Boston, and Phoenix were chosen to do the outdoor advertising and three of the cities will host the events.  These cities are spread across the U.S. and have high traffic which will help in reaching more target audience members.</a:t>
            </a:r>
          </a:p>
          <a:p>
            <a:pPr marL="0" marR="0" lvl="0" indent="0" algn="just" defTabSz="457200" rtl="0" eaLnBrk="1" fontAlgn="auto" latinLnBrk="0" hangingPunct="1">
              <a:lnSpc>
                <a:spcPct val="100000"/>
              </a:lnSpc>
              <a:spcBef>
                <a:spcPct val="20000"/>
              </a:spcBef>
              <a:spcAft>
                <a:spcPts val="0"/>
              </a:spcAft>
              <a:buClrTx/>
              <a:buSzTx/>
              <a:buFont typeface="Arial" pitchFamily="34" charset="0"/>
              <a:buChar char="•"/>
              <a:tabLst/>
              <a:defRPr/>
            </a:pPr>
            <a:r>
              <a:rPr lang="en-US" sz="1200" b="1" dirty="0" smtClean="0">
                <a:latin typeface="Candara" pitchFamily="34" charset="0"/>
              </a:rPr>
              <a:t>   </a:t>
            </a:r>
            <a:r>
              <a:rPr lang="en-US" sz="1200" dirty="0" smtClean="0">
                <a:latin typeface="Candara" pitchFamily="34" charset="0"/>
              </a:rPr>
              <a:t>The TV stations and magazines were chosen because of their large viewership among our target audience members.</a:t>
            </a:r>
          </a:p>
          <a:p>
            <a:pPr marL="0" marR="0" lvl="0" indent="0" defTabSz="457200" rtl="0" eaLnBrk="1" fontAlgn="auto" latinLnBrk="0" hangingPunct="1">
              <a:lnSpc>
                <a:spcPct val="100000"/>
              </a:lnSpc>
              <a:spcBef>
                <a:spcPct val="20000"/>
              </a:spcBef>
              <a:spcAft>
                <a:spcPts val="0"/>
              </a:spcAft>
              <a:buClrTx/>
              <a:buSzTx/>
              <a:buFont typeface="Arial"/>
              <a:buNone/>
              <a:tabLst/>
              <a:defRPr/>
            </a:pPr>
            <a:endParaRPr lang="en-US" sz="1200" b="1" dirty="0" smtClean="0">
              <a:latin typeface="Candara" pitchFamily="34" charset="0"/>
            </a:endParaRPr>
          </a:p>
          <a:p>
            <a:pPr marL="0" marR="0" lvl="0" indent="0" defTabSz="457200" rtl="0" eaLnBrk="1" fontAlgn="auto" latinLnBrk="0" hangingPunct="1">
              <a:lnSpc>
                <a:spcPct val="100000"/>
              </a:lnSpc>
              <a:spcBef>
                <a:spcPct val="20000"/>
              </a:spcBef>
              <a:spcAft>
                <a:spcPts val="0"/>
              </a:spcAft>
              <a:buClrTx/>
              <a:buSzTx/>
              <a:tabLst/>
              <a:defRPr/>
            </a:pPr>
            <a:endParaRPr lang="en-US" sz="1200" b="1" dirty="0" smtClean="0">
              <a:latin typeface="Candara" pitchFamily="34" charset="0"/>
            </a:endParaRPr>
          </a:p>
          <a:p>
            <a:pPr marL="0" marR="0" lvl="0" indent="0" defTabSz="457200" rtl="0" eaLnBrk="1" fontAlgn="auto" latinLnBrk="0" hangingPunct="1">
              <a:lnSpc>
                <a:spcPct val="100000"/>
              </a:lnSpc>
              <a:spcBef>
                <a:spcPct val="20000"/>
              </a:spcBef>
              <a:spcAft>
                <a:spcPts val="0"/>
              </a:spcAft>
              <a:buClrTx/>
              <a:buSzTx/>
              <a:buFont typeface="Arial" pitchFamily="34" charset="0"/>
              <a:buChar char="•"/>
              <a:tabLst/>
              <a:defRPr/>
            </a:pPr>
            <a:endParaRPr kumimoji="0" lang="en-US" sz="1200" b="1" i="0" u="none" strike="noStrike" kern="1200" cap="none" spc="0" normalizeH="0" baseline="0" noProof="0" dirty="0">
              <a:ln>
                <a:noFill/>
              </a:ln>
              <a:solidFill>
                <a:schemeClr val="tx1"/>
              </a:solidFill>
              <a:effectLst/>
              <a:uLnTx/>
              <a:uFillTx/>
              <a:latin typeface="Candara" pitchFamily="34" charset="0"/>
              <a:ea typeface="+mn-ea"/>
              <a:cs typeface="+mn-cs"/>
            </a:endParaRPr>
          </a:p>
        </p:txBody>
      </p:sp>
      <p:sp>
        <p:nvSpPr>
          <p:cNvPr id="8" name="Subtitle 2"/>
          <p:cNvSpPr txBox="1">
            <a:spLocks/>
          </p:cNvSpPr>
          <p:nvPr/>
        </p:nvSpPr>
        <p:spPr>
          <a:xfrm>
            <a:off x="893445" y="4171104"/>
            <a:ext cx="3552824" cy="2343996"/>
          </a:xfrm>
          <a:prstGeom prst="rect">
            <a:avLst/>
          </a:prstGeom>
        </p:spPr>
        <p:txBody>
          <a:bodyPr vert="horz" lIns="91440" tIns="45720" rIns="91440" bIns="45720" rtlCol="0">
            <a:no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lang="en-US" sz="2000" b="1" dirty="0" smtClean="0">
              <a:latin typeface="Candara" pitchFamily="34" charset="0"/>
            </a:endParaRPr>
          </a:p>
          <a:p>
            <a:pPr marL="0" marR="0" lvl="0" indent="0" defTabSz="457200" rtl="0" eaLnBrk="1" fontAlgn="auto" latinLnBrk="0" hangingPunct="1">
              <a:lnSpc>
                <a:spcPct val="100000"/>
              </a:lnSpc>
              <a:spcBef>
                <a:spcPct val="20000"/>
              </a:spcBef>
              <a:spcAft>
                <a:spcPts val="0"/>
              </a:spcAft>
              <a:buClrTx/>
              <a:buSzTx/>
              <a:buFont typeface="Arial"/>
              <a:buNone/>
              <a:tabLst/>
              <a:defRPr/>
            </a:pPr>
            <a:endParaRPr lang="en-US" sz="1200" b="1" dirty="0" smtClean="0">
              <a:latin typeface="Candara" pitchFamily="34" charset="0"/>
            </a:endParaRPr>
          </a:p>
          <a:p>
            <a:pPr marL="0" marR="0" lvl="0" indent="0" defTabSz="457200" rtl="0" eaLnBrk="1" fontAlgn="auto" latinLnBrk="0" hangingPunct="1">
              <a:lnSpc>
                <a:spcPct val="100000"/>
              </a:lnSpc>
              <a:spcBef>
                <a:spcPct val="20000"/>
              </a:spcBef>
              <a:spcAft>
                <a:spcPts val="0"/>
              </a:spcAft>
              <a:buClrTx/>
              <a:buSzTx/>
              <a:tabLst/>
              <a:defRPr/>
            </a:pPr>
            <a:endParaRPr lang="en-US" sz="1200" b="1" dirty="0" smtClean="0">
              <a:latin typeface="Candara" pitchFamily="34" charset="0"/>
            </a:endParaRPr>
          </a:p>
          <a:p>
            <a:pPr marL="0" marR="0" lvl="0" indent="0" defTabSz="457200" rtl="0" eaLnBrk="1" fontAlgn="auto" latinLnBrk="0" hangingPunct="1">
              <a:lnSpc>
                <a:spcPct val="100000"/>
              </a:lnSpc>
              <a:spcBef>
                <a:spcPct val="20000"/>
              </a:spcBef>
              <a:spcAft>
                <a:spcPts val="0"/>
              </a:spcAft>
              <a:buClrTx/>
              <a:buSzTx/>
              <a:buFont typeface="Arial" pitchFamily="34" charset="0"/>
              <a:buChar char="•"/>
              <a:tabLst/>
              <a:defRPr/>
            </a:pPr>
            <a:endParaRPr kumimoji="0" lang="en-US" sz="1200" b="1" i="0" u="none" strike="noStrike" kern="1200" cap="none" spc="0" normalizeH="0" baseline="0" noProof="0" dirty="0">
              <a:ln>
                <a:noFill/>
              </a:ln>
              <a:solidFill>
                <a:schemeClr val="tx1"/>
              </a:solidFill>
              <a:effectLst/>
              <a:uLnTx/>
              <a:uFillTx/>
              <a:latin typeface="Candara" pitchFamily="34" charset="0"/>
              <a:ea typeface="+mn-ea"/>
              <a:cs typeface="+mn-cs"/>
            </a:endParaRPr>
          </a:p>
        </p:txBody>
      </p:sp>
      <p:graphicFrame>
        <p:nvGraphicFramePr>
          <p:cNvPr id="9" name="Chart 8"/>
          <p:cNvGraphicFramePr/>
          <p:nvPr/>
        </p:nvGraphicFramePr>
        <p:xfrm>
          <a:off x="161924" y="3771900"/>
          <a:ext cx="4676776" cy="2911474"/>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p:nvPr/>
        </p:nvSpPr>
        <p:spPr>
          <a:xfrm>
            <a:off x="9194800" y="6781512"/>
            <a:ext cx="392656" cy="584776"/>
          </a:xfrm>
          <a:prstGeom prst="rect">
            <a:avLst/>
          </a:prstGeom>
        </p:spPr>
        <p:txBody>
          <a:bodyPr wrap="none">
            <a:spAutoFit/>
          </a:bodyPr>
          <a:lstStyle/>
          <a:p>
            <a:pPr algn="ctr"/>
            <a:r>
              <a:rPr lang="en-US" sz="3200" b="1" dirty="0" smtClean="0">
                <a:solidFill>
                  <a:schemeClr val="bg1"/>
                </a:solidFill>
              </a:rPr>
              <a:t>8</a:t>
            </a:r>
            <a:endParaRPr lang="en-US" sz="3200" b="1"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Subtitle 2"/>
          <p:cNvSpPr txBox="1">
            <a:spLocks/>
          </p:cNvSpPr>
          <p:nvPr/>
        </p:nvSpPr>
        <p:spPr>
          <a:xfrm>
            <a:off x="152400" y="1447800"/>
            <a:ext cx="9728200" cy="5168900"/>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graphicFrame>
        <p:nvGraphicFramePr>
          <p:cNvPr id="8" name="Table 7"/>
          <p:cNvGraphicFramePr>
            <a:graphicFrameLocks noGrp="1"/>
          </p:cNvGraphicFramePr>
          <p:nvPr/>
        </p:nvGraphicFramePr>
        <p:xfrm>
          <a:off x="1543050" y="1447800"/>
          <a:ext cx="7086599" cy="4947197"/>
        </p:xfrm>
        <a:graphic>
          <a:graphicData uri="http://schemas.openxmlformats.org/drawingml/2006/table">
            <a:tbl>
              <a:tblPr/>
              <a:tblGrid>
                <a:gridCol w="2121592"/>
                <a:gridCol w="765688"/>
                <a:gridCol w="765688"/>
                <a:gridCol w="765688"/>
                <a:gridCol w="765688"/>
                <a:gridCol w="909254"/>
                <a:gridCol w="993001"/>
              </a:tblGrid>
              <a:tr h="150930">
                <a:tc>
                  <a:txBody>
                    <a:bodyPr/>
                    <a:lstStyle/>
                    <a:p>
                      <a:pPr algn="l" fontAlgn="b"/>
                      <a:r>
                        <a:rPr lang="en-US" sz="1000" b="1" i="0" u="none" strike="noStrike" dirty="0">
                          <a:solidFill>
                            <a:srgbClr val="000000"/>
                          </a:solidFill>
                          <a:latin typeface="Calibri"/>
                        </a:rPr>
                        <a:t>Media Class</a:t>
                      </a:r>
                    </a:p>
                  </a:txBody>
                  <a:tcPr marL="7187" marR="7187" marT="7187" marB="0" anchor="b">
                    <a:lnL>
                      <a:noFill/>
                    </a:lnL>
                    <a:lnR>
                      <a:noFill/>
                    </a:lnR>
                    <a:lnT>
                      <a:noFill/>
                    </a:lnT>
                    <a:lnB>
                      <a:noFill/>
                    </a:lnB>
                  </a:tcPr>
                </a:tc>
                <a:tc>
                  <a:txBody>
                    <a:bodyPr/>
                    <a:lstStyle/>
                    <a:p>
                      <a:pPr algn="l" fontAlgn="ctr"/>
                      <a:endParaRPr lang="en-US" sz="1000" b="0" i="0" u="none" strike="noStrike" dirty="0">
                        <a:solidFill>
                          <a:srgbClr val="000000"/>
                        </a:solidFill>
                        <a:latin typeface="Calibri"/>
                      </a:endParaRPr>
                    </a:p>
                  </a:txBody>
                  <a:tcPr marL="7187" marR="7187" marT="7187" marB="0" anchor="ctr">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r>
                        <a:rPr lang="en-US" sz="1000" b="1" i="0" u="none" strike="noStrike">
                          <a:solidFill>
                            <a:srgbClr val="000000"/>
                          </a:solidFill>
                          <a:latin typeface="Calibri"/>
                        </a:rPr>
                        <a:t>Expenses</a:t>
                      </a:r>
                    </a:p>
                  </a:txBody>
                  <a:tcPr marL="7187" marR="7187" marT="7187" marB="0" anchor="b">
                    <a:lnL>
                      <a:noFill/>
                    </a:lnL>
                    <a:lnR>
                      <a:noFill/>
                    </a:lnR>
                    <a:lnT>
                      <a:noFill/>
                    </a:lnT>
                    <a:lnB>
                      <a:noFill/>
                    </a:lnB>
                  </a:tcPr>
                </a:tc>
                <a:tc>
                  <a:txBody>
                    <a:bodyPr/>
                    <a:lstStyle/>
                    <a:p>
                      <a:pPr algn="r" fontAlgn="b"/>
                      <a:r>
                        <a:rPr lang="en-US" sz="1000" b="1" i="0" u="none" strike="noStrike" dirty="0">
                          <a:solidFill>
                            <a:srgbClr val="000000"/>
                          </a:solidFill>
                          <a:latin typeface="Calibri"/>
                        </a:rPr>
                        <a:t>$22,054,708 </a:t>
                      </a:r>
                    </a:p>
                  </a:txBody>
                  <a:tcPr marL="7187" marR="7187" marT="7187" marB="0" anchor="b">
                    <a:lnL>
                      <a:noFill/>
                    </a:lnL>
                    <a:lnR>
                      <a:noFill/>
                    </a:lnR>
                    <a:lnT>
                      <a:noFill/>
                    </a:lnT>
                    <a:lnB>
                      <a:noFill/>
                    </a:lnB>
                  </a:tcPr>
                </a:tc>
              </a:tr>
              <a:tr h="150930">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c>
                  <a:txBody>
                    <a:bodyPr/>
                    <a:lstStyle/>
                    <a:p>
                      <a:pPr algn="ctr" fontAlgn="ctr"/>
                      <a:r>
                        <a:rPr lang="en-US" sz="1000" b="0" i="0" u="none" strike="noStrike" dirty="0">
                          <a:solidFill>
                            <a:srgbClr val="000000"/>
                          </a:solidFill>
                          <a:latin typeface="Calibri"/>
                        </a:rPr>
                        <a:t>April</a:t>
                      </a:r>
                    </a:p>
                  </a:txBody>
                  <a:tcPr marL="7187" marR="7187" marT="7187" marB="0" anchor="ctr">
                    <a:lnL>
                      <a:noFill/>
                    </a:lnL>
                    <a:lnR>
                      <a:noFill/>
                    </a:lnR>
                    <a:lnT>
                      <a:noFill/>
                    </a:lnT>
                    <a:lnB>
                      <a:noFill/>
                    </a:lnB>
                  </a:tcPr>
                </a:tc>
                <a:tc>
                  <a:txBody>
                    <a:bodyPr/>
                    <a:lstStyle/>
                    <a:p>
                      <a:pPr algn="ctr" fontAlgn="b"/>
                      <a:r>
                        <a:rPr lang="en-US" sz="1000" b="0" i="0" u="none" strike="noStrike" dirty="0">
                          <a:solidFill>
                            <a:srgbClr val="000000"/>
                          </a:solidFill>
                          <a:latin typeface="Calibri"/>
                        </a:rPr>
                        <a:t>May </a:t>
                      </a:r>
                    </a:p>
                  </a:txBody>
                  <a:tcPr marL="7187" marR="7187" marT="7187" marB="0" anchor="b">
                    <a:lnL>
                      <a:noFill/>
                    </a:lnL>
                    <a:lnR>
                      <a:noFill/>
                    </a:lnR>
                    <a:lnT>
                      <a:noFill/>
                    </a:lnT>
                    <a:lnB>
                      <a:noFill/>
                    </a:lnB>
                  </a:tcPr>
                </a:tc>
                <a:tc>
                  <a:txBody>
                    <a:bodyPr/>
                    <a:lstStyle/>
                    <a:p>
                      <a:pPr algn="ctr" fontAlgn="b"/>
                      <a:r>
                        <a:rPr lang="en-US" sz="1000" b="0" i="0" u="none" strike="noStrike" dirty="0">
                          <a:solidFill>
                            <a:srgbClr val="000000"/>
                          </a:solidFill>
                          <a:latin typeface="Calibri"/>
                        </a:rPr>
                        <a:t>June</a:t>
                      </a:r>
                    </a:p>
                  </a:txBody>
                  <a:tcPr marL="7187" marR="7187" marT="7187" marB="0" anchor="b">
                    <a:lnL>
                      <a:noFill/>
                    </a:lnL>
                    <a:lnR>
                      <a:noFill/>
                    </a:lnR>
                    <a:lnT>
                      <a:noFill/>
                    </a:lnT>
                    <a:lnB>
                      <a:noFill/>
                    </a:lnB>
                  </a:tcPr>
                </a:tc>
                <a:tc>
                  <a:txBody>
                    <a:bodyPr/>
                    <a:lstStyle/>
                    <a:p>
                      <a:pPr algn="ctr" fontAlgn="b"/>
                      <a:r>
                        <a:rPr lang="en-US" sz="1000" b="0" i="0" u="none" strike="noStrike" dirty="0">
                          <a:solidFill>
                            <a:srgbClr val="000000"/>
                          </a:solidFill>
                          <a:latin typeface="Calibri"/>
                        </a:rPr>
                        <a:t>July</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1" i="0" u="none" strike="noStrike" dirty="0">
                          <a:solidFill>
                            <a:srgbClr val="000000"/>
                          </a:solidFill>
                          <a:latin typeface="Calibri"/>
                        </a:rPr>
                        <a:t>Cable Network TV</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1"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1" i="0" u="none" strike="noStrike" dirty="0">
                          <a:solidFill>
                            <a:srgbClr val="000000"/>
                          </a:solidFill>
                          <a:latin typeface="Calibri"/>
                        </a:rPr>
                        <a:t>$88,720 </a:t>
                      </a:r>
                    </a:p>
                  </a:txBody>
                  <a:tcPr marL="7187" marR="7187" marT="7187" marB="0" anchor="b">
                    <a:lnL>
                      <a:noFill/>
                    </a:lnL>
                    <a:lnR>
                      <a:noFill/>
                    </a:lnR>
                    <a:lnT>
                      <a:noFill/>
                    </a:lnT>
                    <a:lnB>
                      <a:noFill/>
                    </a:lnB>
                  </a:tcPr>
                </a:tc>
              </a:tr>
              <a:tr h="143743">
                <a:tc>
                  <a:txBody>
                    <a:bodyPr/>
                    <a:lstStyle/>
                    <a:p>
                      <a:pPr algn="l" fontAlgn="b"/>
                      <a:r>
                        <a:rPr lang="en-US" sz="1000" b="0" i="0" u="none" strike="noStrike" dirty="0">
                          <a:solidFill>
                            <a:srgbClr val="000000"/>
                          </a:solidFill>
                          <a:latin typeface="Calibri"/>
                        </a:rPr>
                        <a:t>Nickelodeon "Sponge Bob"</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20</a:t>
                      </a:r>
                    </a:p>
                  </a:txBody>
                  <a:tcPr marL="7187" marR="7187" marT="7187" marB="0" anchor="b">
                    <a:lnL>
                      <a:noFill/>
                    </a:lnL>
                    <a:lnR>
                      <a:noFill/>
                    </a:lnR>
                    <a:lnT>
                      <a:noFill/>
                    </a:lnT>
                    <a:lnB>
                      <a:noFill/>
                    </a:lnB>
                    <a:solidFill>
                      <a:srgbClr val="FF0000"/>
                    </a:solidFill>
                  </a:tcPr>
                </a:tc>
                <a:tc>
                  <a:txBody>
                    <a:bodyPr/>
                    <a:lstStyle/>
                    <a:p>
                      <a:pPr algn="ctr" fontAlgn="b"/>
                      <a:r>
                        <a:rPr lang="en-US" sz="1000" b="0" i="0" u="none" strike="noStrike">
                          <a:solidFill>
                            <a:srgbClr val="000000"/>
                          </a:solidFill>
                          <a:latin typeface="Calibri"/>
                        </a:rPr>
                        <a:t>20</a:t>
                      </a:r>
                    </a:p>
                  </a:txBody>
                  <a:tcPr marL="7187" marR="7187" marT="7187" marB="0" anchor="b">
                    <a:lnL>
                      <a:noFill/>
                    </a:lnL>
                    <a:lnR>
                      <a:noFill/>
                    </a:lnR>
                    <a:lnT>
                      <a:noFill/>
                    </a:lnT>
                    <a:lnB>
                      <a:noFill/>
                    </a:lnB>
                    <a:solidFill>
                      <a:srgbClr val="FF0000"/>
                    </a:solidFill>
                  </a:tcPr>
                </a:tc>
                <a:tc>
                  <a:txBody>
                    <a:bodyPr/>
                    <a:lstStyle/>
                    <a:p>
                      <a:pPr algn="ctr" fontAlgn="b"/>
                      <a:r>
                        <a:rPr lang="en-US" sz="1000" b="0" i="0" u="none" strike="noStrike">
                          <a:solidFill>
                            <a:srgbClr val="000000"/>
                          </a:solidFill>
                          <a:latin typeface="Calibri"/>
                        </a:rPr>
                        <a:t>20</a:t>
                      </a:r>
                    </a:p>
                  </a:txBody>
                  <a:tcPr marL="7187" marR="7187" marT="7187" marB="0" anchor="b">
                    <a:lnL>
                      <a:noFill/>
                    </a:lnL>
                    <a:lnR>
                      <a:noFill/>
                    </a:lnR>
                    <a:lnT>
                      <a:noFill/>
                    </a:lnT>
                    <a:lnB>
                      <a:noFill/>
                    </a:lnB>
                    <a:solidFill>
                      <a:srgbClr val="FF0000"/>
                    </a:solidFill>
                  </a:tcPr>
                </a:tc>
                <a:tc>
                  <a:txBody>
                    <a:bodyPr/>
                    <a:lstStyle/>
                    <a:p>
                      <a:pPr algn="ctr" fontAlgn="b"/>
                      <a:r>
                        <a:rPr lang="en-US" sz="1000" b="0" i="0" u="none" strike="noStrike">
                          <a:solidFill>
                            <a:srgbClr val="000000"/>
                          </a:solidFill>
                          <a:latin typeface="Calibri"/>
                        </a:rPr>
                        <a:t>20</a:t>
                      </a:r>
                    </a:p>
                  </a:txBody>
                  <a:tcPr marL="7187" marR="7187" marT="7187" marB="0" anchor="b">
                    <a:lnL>
                      <a:noFill/>
                    </a:lnL>
                    <a:lnR>
                      <a:noFill/>
                    </a:lnR>
                    <a:lnT>
                      <a:noFill/>
                    </a:lnT>
                    <a:lnB>
                      <a:noFill/>
                    </a:lnB>
                    <a:solidFill>
                      <a:srgbClr val="FF0000"/>
                    </a:solidFill>
                  </a:tcPr>
                </a:tc>
                <a:tc>
                  <a:txBody>
                    <a:bodyPr/>
                    <a:lstStyle/>
                    <a:p>
                      <a:pPr algn="r" fontAlgn="b"/>
                      <a:r>
                        <a:rPr lang="en-US" sz="1000" b="0" i="0" u="none" strike="noStrike">
                          <a:solidFill>
                            <a:srgbClr val="000000"/>
                          </a:solidFill>
                          <a:latin typeface="Calibri"/>
                        </a:rPr>
                        <a:t>$88,720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1" i="0" u="none" strike="noStrike" dirty="0">
                          <a:solidFill>
                            <a:srgbClr val="000000"/>
                          </a:solidFill>
                          <a:latin typeface="Calibri"/>
                        </a:rPr>
                        <a:t>Broadcast Network TV</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1" i="0" u="none" strike="noStrike" dirty="0">
                          <a:solidFill>
                            <a:srgbClr val="000000"/>
                          </a:solidFill>
                          <a:latin typeface="Calibri"/>
                        </a:rPr>
                        <a:t>$9,318,288 </a:t>
                      </a:r>
                    </a:p>
                  </a:txBody>
                  <a:tcPr marL="7187" marR="7187" marT="7187" marB="0" anchor="b">
                    <a:lnL>
                      <a:noFill/>
                    </a:lnL>
                    <a:lnR>
                      <a:noFill/>
                    </a:lnR>
                    <a:lnT>
                      <a:noFill/>
                    </a:lnT>
                    <a:lnB>
                      <a:noFill/>
                    </a:lnB>
                  </a:tcPr>
                </a:tc>
              </a:tr>
              <a:tr h="143743">
                <a:tc>
                  <a:txBody>
                    <a:bodyPr/>
                    <a:lstStyle/>
                    <a:p>
                      <a:pPr algn="l" fontAlgn="b"/>
                      <a:r>
                        <a:rPr lang="en-US" sz="1000" b="0" i="0" u="none" strike="noStrike" dirty="0">
                          <a:solidFill>
                            <a:srgbClr val="000000"/>
                          </a:solidFill>
                          <a:latin typeface="Calibri"/>
                        </a:rPr>
                        <a:t>ABC "The Bachelorette"</a:t>
                      </a:r>
                    </a:p>
                  </a:txBody>
                  <a:tcPr marL="7187" marR="7187" marT="7187" marB="0" anchor="b">
                    <a:lnL>
                      <a:noFill/>
                    </a:lnL>
                    <a:lnR>
                      <a:noFill/>
                    </a:lnR>
                    <a:lnT>
                      <a:noFill/>
                    </a:lnT>
                    <a:lnB>
                      <a:noFill/>
                    </a:lnB>
                  </a:tcPr>
                </a:tc>
                <a:tc>
                  <a:txBody>
                    <a:bodyPr/>
                    <a:lstStyle/>
                    <a:p>
                      <a:pPr algn="l" fontAlgn="b"/>
                      <a:r>
                        <a:rPr lang="en-US" sz="1000" b="0" i="0" u="none" strike="noStrike">
                          <a:solidFill>
                            <a:srgbClr val="000000"/>
                          </a:solidFill>
                          <a:latin typeface="Calibri"/>
                        </a:rPr>
                        <a:t> </a:t>
                      </a:r>
                    </a:p>
                  </a:txBody>
                  <a:tcPr marL="7187" marR="7187" marT="7187" marB="0" anchor="b">
                    <a:lnL>
                      <a:noFill/>
                    </a:lnL>
                    <a:lnR>
                      <a:noFill/>
                    </a:lnR>
                    <a:lnT>
                      <a:noFill/>
                    </a:lnT>
                    <a:lnB>
                      <a:noFill/>
                    </a:lnB>
                    <a:solidFill>
                      <a:srgbClr val="FFFFFF"/>
                    </a:solidFill>
                  </a:tcPr>
                </a:tc>
                <a:tc>
                  <a:txBody>
                    <a:bodyPr/>
                    <a:lstStyle/>
                    <a:p>
                      <a:pPr algn="l" fontAlgn="b"/>
                      <a:r>
                        <a:rPr lang="en-US" sz="1000" b="0" i="0" u="none" strike="noStrike">
                          <a:solidFill>
                            <a:srgbClr val="000000"/>
                          </a:solidFill>
                          <a:latin typeface="Calibri"/>
                        </a:rPr>
                        <a:t> </a:t>
                      </a:r>
                    </a:p>
                  </a:txBody>
                  <a:tcPr marL="7187" marR="7187" marT="7187" marB="0" anchor="b">
                    <a:lnL>
                      <a:noFill/>
                    </a:lnL>
                    <a:lnR>
                      <a:noFill/>
                    </a:lnR>
                    <a:lnT>
                      <a:noFill/>
                    </a:lnT>
                    <a:lnB>
                      <a:noFill/>
                    </a:lnB>
                    <a:solidFill>
                      <a:srgbClr val="FFFFFF"/>
                    </a:solidFill>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00B0F0"/>
                    </a:solidFill>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00B0F0"/>
                    </a:solidFill>
                  </a:tcPr>
                </a:tc>
                <a:tc>
                  <a:txBody>
                    <a:bodyPr/>
                    <a:lstStyle/>
                    <a:p>
                      <a:pPr algn="r" fontAlgn="b"/>
                      <a:r>
                        <a:rPr lang="en-US" sz="1000" b="0" i="0" u="none" strike="noStrike">
                          <a:solidFill>
                            <a:srgbClr val="000000"/>
                          </a:solidFill>
                          <a:latin typeface="Calibri"/>
                        </a:rPr>
                        <a:t>$1,876,992 </a:t>
                      </a:r>
                    </a:p>
                  </a:txBody>
                  <a:tcPr marL="7187" marR="7187" marT="7187" marB="0" anchor="b">
                    <a:lnL>
                      <a:noFill/>
                    </a:lnL>
                    <a:lnR>
                      <a:noFill/>
                    </a:lnR>
                    <a:lnT>
                      <a:noFill/>
                    </a:lnT>
                    <a:lnB>
                      <a:noFill/>
                    </a:lnB>
                  </a:tcPr>
                </a:tc>
                <a:tc>
                  <a:txBody>
                    <a:bodyPr/>
                    <a:lstStyle/>
                    <a:p>
                      <a:pPr algn="ctr"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dirty="0">
                          <a:solidFill>
                            <a:srgbClr val="000000"/>
                          </a:solidFill>
                          <a:latin typeface="Calibri"/>
                        </a:rPr>
                        <a:t>ABC "Grey's Anatomy"</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00B0F0"/>
                    </a:solidFill>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00B0F0"/>
                    </a:solidFill>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00B0F0"/>
                    </a:solidFill>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00B0F0"/>
                    </a:solidFill>
                  </a:tcPr>
                </a:tc>
                <a:tc>
                  <a:txBody>
                    <a:bodyPr/>
                    <a:lstStyle/>
                    <a:p>
                      <a:pPr algn="r" fontAlgn="b"/>
                      <a:r>
                        <a:rPr lang="en-US" sz="1000" b="0" i="0" u="none" strike="noStrike">
                          <a:solidFill>
                            <a:srgbClr val="000000"/>
                          </a:solidFill>
                          <a:latin typeface="Calibri"/>
                        </a:rPr>
                        <a:t>$3,753,984 </a:t>
                      </a:r>
                    </a:p>
                  </a:txBody>
                  <a:tcPr marL="7187" marR="7187" marT="7187" marB="0" anchor="b">
                    <a:lnL>
                      <a:noFill/>
                    </a:lnL>
                    <a:lnR>
                      <a:noFill/>
                    </a:lnR>
                    <a:lnT>
                      <a:noFill/>
                    </a:lnT>
                    <a:lnB>
                      <a:noFill/>
                    </a:lnB>
                  </a:tcPr>
                </a:tc>
                <a:tc>
                  <a:txBody>
                    <a:bodyPr/>
                    <a:lstStyle/>
                    <a:p>
                      <a:pPr algn="ctr"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CBS "Oprah"</a:t>
                      </a:r>
                    </a:p>
                  </a:txBody>
                  <a:tcPr marL="7187" marR="7187" marT="7187" marB="0" anchor="b">
                    <a:lnL>
                      <a:noFill/>
                    </a:lnL>
                    <a:lnR>
                      <a:noFill/>
                    </a:lnR>
                    <a:lnT>
                      <a:noFill/>
                    </a:lnT>
                    <a:lnB>
                      <a:noFill/>
                    </a:lnB>
                  </a:tcPr>
                </a:tc>
                <a:tc>
                  <a:txBody>
                    <a:bodyPr/>
                    <a:lstStyle/>
                    <a:p>
                      <a:pPr algn="ctr" fontAlgn="b"/>
                      <a:r>
                        <a:rPr lang="en-US" sz="1000" b="0" i="0" u="none" strike="noStrike" dirty="0">
                          <a:solidFill>
                            <a:srgbClr val="000000"/>
                          </a:solidFill>
                          <a:latin typeface="Calibri"/>
                        </a:rPr>
                        <a:t>12</a:t>
                      </a:r>
                    </a:p>
                  </a:txBody>
                  <a:tcPr marL="7187" marR="7187" marT="7187" marB="0" anchor="b">
                    <a:lnL>
                      <a:noFill/>
                    </a:lnL>
                    <a:lnR>
                      <a:noFill/>
                    </a:lnR>
                    <a:lnT>
                      <a:noFill/>
                    </a:lnT>
                    <a:lnB>
                      <a:noFill/>
                    </a:lnB>
                    <a:solidFill>
                      <a:srgbClr val="00B0F0"/>
                    </a:solidFill>
                  </a:tcPr>
                </a:tc>
                <a:tc>
                  <a:txBody>
                    <a:bodyPr/>
                    <a:lstStyle/>
                    <a:p>
                      <a:pPr algn="ctr" fontAlgn="b"/>
                      <a:r>
                        <a:rPr lang="en-US" sz="1000" b="0" i="0" u="none" strike="noStrike">
                          <a:solidFill>
                            <a:srgbClr val="000000"/>
                          </a:solidFill>
                          <a:latin typeface="Calibri"/>
                        </a:rPr>
                        <a:t>12</a:t>
                      </a:r>
                    </a:p>
                  </a:txBody>
                  <a:tcPr marL="7187" marR="7187" marT="7187" marB="0" anchor="b">
                    <a:lnL>
                      <a:noFill/>
                    </a:lnL>
                    <a:lnR>
                      <a:noFill/>
                    </a:lnR>
                    <a:lnT>
                      <a:noFill/>
                    </a:lnT>
                    <a:lnB>
                      <a:noFill/>
                    </a:lnB>
                    <a:solidFill>
                      <a:srgbClr val="00B0F0"/>
                    </a:solidFill>
                  </a:tcPr>
                </a:tc>
                <a:tc>
                  <a:txBody>
                    <a:bodyPr/>
                    <a:lstStyle/>
                    <a:p>
                      <a:pPr algn="ctr" fontAlgn="b"/>
                      <a:r>
                        <a:rPr lang="en-US" sz="1000" b="0" i="0" u="none" strike="noStrike">
                          <a:solidFill>
                            <a:srgbClr val="000000"/>
                          </a:solidFill>
                          <a:latin typeface="Calibri"/>
                        </a:rPr>
                        <a:t>12</a:t>
                      </a:r>
                    </a:p>
                  </a:txBody>
                  <a:tcPr marL="7187" marR="7187" marT="7187" marB="0" anchor="b">
                    <a:lnL>
                      <a:noFill/>
                    </a:lnL>
                    <a:lnR>
                      <a:noFill/>
                    </a:lnR>
                    <a:lnT>
                      <a:noFill/>
                    </a:lnT>
                    <a:lnB>
                      <a:noFill/>
                    </a:lnB>
                    <a:solidFill>
                      <a:srgbClr val="00B0F0"/>
                    </a:solidFill>
                  </a:tcPr>
                </a:tc>
                <a:tc>
                  <a:txBody>
                    <a:bodyPr/>
                    <a:lstStyle/>
                    <a:p>
                      <a:pPr algn="ctr" fontAlgn="b"/>
                      <a:r>
                        <a:rPr lang="en-US" sz="1000" b="0" i="0" u="none" strike="noStrike">
                          <a:solidFill>
                            <a:srgbClr val="000000"/>
                          </a:solidFill>
                          <a:latin typeface="Calibri"/>
                        </a:rPr>
                        <a:t>12</a:t>
                      </a:r>
                    </a:p>
                  </a:txBody>
                  <a:tcPr marL="7187" marR="7187" marT="7187" marB="0" anchor="b">
                    <a:lnL>
                      <a:noFill/>
                    </a:lnL>
                    <a:lnR>
                      <a:noFill/>
                    </a:lnR>
                    <a:lnT>
                      <a:noFill/>
                    </a:lnT>
                    <a:lnB>
                      <a:noFill/>
                    </a:lnB>
                    <a:solidFill>
                      <a:srgbClr val="00B0F0"/>
                    </a:solidFill>
                  </a:tcPr>
                </a:tc>
                <a:tc>
                  <a:txBody>
                    <a:bodyPr/>
                    <a:lstStyle/>
                    <a:p>
                      <a:pPr algn="r" fontAlgn="b"/>
                      <a:r>
                        <a:rPr lang="en-US" sz="1000" b="0" i="0" u="none" strike="noStrike">
                          <a:solidFill>
                            <a:srgbClr val="000000"/>
                          </a:solidFill>
                          <a:latin typeface="Calibri"/>
                        </a:rPr>
                        <a:t>$1,810,320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FOX "American Idol"</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00B0F0"/>
                    </a:solidFill>
                  </a:tcPr>
                </a:tc>
                <a:tc>
                  <a:txBody>
                    <a:bodyPr/>
                    <a:lstStyle/>
                    <a:p>
                      <a:pPr algn="ctr" fontAlgn="b"/>
                      <a:r>
                        <a:rPr lang="en-US" sz="1000" b="0" i="0" u="none" strike="noStrike" dirty="0">
                          <a:solidFill>
                            <a:srgbClr val="000000"/>
                          </a:solidFill>
                          <a:latin typeface="Calibri"/>
                        </a:rPr>
                        <a:t>4</a:t>
                      </a:r>
                    </a:p>
                  </a:txBody>
                  <a:tcPr marL="7187" marR="7187" marT="7187" marB="0" anchor="b">
                    <a:lnL>
                      <a:noFill/>
                    </a:lnL>
                    <a:lnR>
                      <a:noFill/>
                    </a:lnR>
                    <a:lnT>
                      <a:noFill/>
                    </a:lnT>
                    <a:lnB>
                      <a:noFill/>
                    </a:lnB>
                    <a:solidFill>
                      <a:srgbClr val="00B0F0"/>
                    </a:solidFill>
                  </a:tcPr>
                </a:tc>
                <a:tc>
                  <a:txBody>
                    <a:bodyPr/>
                    <a:lstStyle/>
                    <a:p>
                      <a:pPr algn="l" fontAlgn="b"/>
                      <a:r>
                        <a:rPr lang="en-US" sz="1000" b="0" i="0" u="none" strike="noStrike">
                          <a:solidFill>
                            <a:srgbClr val="000000"/>
                          </a:solidFill>
                          <a:latin typeface="Calibri"/>
                        </a:rPr>
                        <a:t> </a:t>
                      </a:r>
                    </a:p>
                  </a:txBody>
                  <a:tcPr marL="7187" marR="7187" marT="7187" marB="0" anchor="b">
                    <a:lnL>
                      <a:noFill/>
                    </a:lnL>
                    <a:lnR>
                      <a:noFill/>
                    </a:lnR>
                    <a:lnT>
                      <a:noFill/>
                    </a:lnT>
                    <a:lnB>
                      <a:noFill/>
                    </a:lnB>
                    <a:solidFill>
                      <a:srgbClr val="FFFFFF"/>
                    </a:solidFill>
                  </a:tcPr>
                </a:tc>
                <a:tc>
                  <a:txBody>
                    <a:bodyPr/>
                    <a:lstStyle/>
                    <a:p>
                      <a:pPr algn="l" fontAlgn="b"/>
                      <a:r>
                        <a:rPr lang="en-US" sz="1000" b="0" i="0" u="none" strike="noStrike">
                          <a:solidFill>
                            <a:srgbClr val="000000"/>
                          </a:solidFill>
                          <a:latin typeface="Calibri"/>
                        </a:rPr>
                        <a:t> </a:t>
                      </a:r>
                    </a:p>
                  </a:txBody>
                  <a:tcPr marL="7187" marR="7187" marT="7187" marB="0" anchor="b">
                    <a:lnL>
                      <a:noFill/>
                    </a:lnL>
                    <a:lnR>
                      <a:noFill/>
                    </a:lnR>
                    <a:lnT>
                      <a:noFill/>
                    </a:lnT>
                    <a:lnB>
                      <a:noFill/>
                    </a:lnB>
                    <a:solidFill>
                      <a:srgbClr val="FFFFFF"/>
                    </a:solidFill>
                  </a:tcPr>
                </a:tc>
                <a:tc>
                  <a:txBody>
                    <a:bodyPr/>
                    <a:lstStyle/>
                    <a:p>
                      <a:pPr algn="r" fontAlgn="b"/>
                      <a:r>
                        <a:rPr lang="en-US" sz="1000" b="0" i="0" u="none" strike="noStrike">
                          <a:solidFill>
                            <a:srgbClr val="000000"/>
                          </a:solidFill>
                          <a:latin typeface="Calibri"/>
                        </a:rPr>
                        <a:t>$1,876,992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1" i="0" u="none" strike="noStrike">
                          <a:solidFill>
                            <a:srgbClr val="000000"/>
                          </a:solidFill>
                          <a:latin typeface="Calibri"/>
                        </a:rPr>
                        <a:t>Magazine</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dirty="0">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1" i="0" u="none" strike="noStrike" dirty="0">
                          <a:solidFill>
                            <a:srgbClr val="000000"/>
                          </a:solidFill>
                          <a:latin typeface="Calibri"/>
                        </a:rPr>
                        <a:t>$4,636,500 </a:t>
                      </a: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Oprah</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dirty="0">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dirty="0">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r" fontAlgn="b"/>
                      <a:r>
                        <a:rPr lang="en-US" sz="1000" b="0" i="0" u="none" strike="noStrike">
                          <a:solidFill>
                            <a:srgbClr val="000000"/>
                          </a:solidFill>
                          <a:latin typeface="Calibri"/>
                        </a:rPr>
                        <a:t>$614,980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People</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2</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a:solidFill>
                            <a:srgbClr val="000000"/>
                          </a:solidFill>
                          <a:latin typeface="Calibri"/>
                        </a:rPr>
                        <a:t>2</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a:solidFill>
                            <a:srgbClr val="000000"/>
                          </a:solidFill>
                          <a:latin typeface="Calibri"/>
                        </a:rPr>
                        <a:t>2</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dirty="0">
                          <a:solidFill>
                            <a:srgbClr val="000000"/>
                          </a:solidFill>
                          <a:latin typeface="Calibri"/>
                        </a:rPr>
                        <a:t>2</a:t>
                      </a:r>
                    </a:p>
                  </a:txBody>
                  <a:tcPr marL="7187" marR="7187" marT="7187" marB="0" anchor="b">
                    <a:lnL>
                      <a:noFill/>
                    </a:lnL>
                    <a:lnR>
                      <a:noFill/>
                    </a:lnR>
                    <a:lnT>
                      <a:noFill/>
                    </a:lnT>
                    <a:lnB>
                      <a:noFill/>
                    </a:lnB>
                    <a:solidFill>
                      <a:srgbClr val="FFFF00"/>
                    </a:solidFill>
                  </a:tcPr>
                </a:tc>
                <a:tc>
                  <a:txBody>
                    <a:bodyPr/>
                    <a:lstStyle/>
                    <a:p>
                      <a:pPr algn="r" fontAlgn="b"/>
                      <a:r>
                        <a:rPr lang="en-US" sz="1000" b="0" i="0" u="none" strike="noStrike">
                          <a:solidFill>
                            <a:srgbClr val="000000"/>
                          </a:solidFill>
                          <a:latin typeface="Calibri"/>
                        </a:rPr>
                        <a:t>$2,308,400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Good Housekeeping</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r" fontAlgn="b"/>
                      <a:r>
                        <a:rPr lang="en-US" sz="1000" b="0" i="0" u="none" strike="noStrike" dirty="0">
                          <a:solidFill>
                            <a:srgbClr val="000000"/>
                          </a:solidFill>
                          <a:latin typeface="Calibri"/>
                        </a:rPr>
                        <a:t>$1,460,580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National Geographic Kids</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r" fontAlgn="b"/>
                      <a:r>
                        <a:rPr lang="en-US" sz="1000" b="0" i="0" u="none" strike="noStrike" dirty="0">
                          <a:solidFill>
                            <a:srgbClr val="000000"/>
                          </a:solidFill>
                          <a:latin typeface="Calibri"/>
                        </a:rPr>
                        <a:t>$195,280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Nickelodeon Magazine</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FFFF00"/>
                    </a:solidFill>
                  </a:tcPr>
                </a:tc>
                <a:tc>
                  <a:txBody>
                    <a:bodyPr/>
                    <a:lstStyle/>
                    <a:p>
                      <a:pPr algn="r" fontAlgn="b"/>
                      <a:r>
                        <a:rPr lang="en-US" sz="1000" b="0" i="0" u="none" strike="noStrike" dirty="0">
                          <a:solidFill>
                            <a:srgbClr val="000000"/>
                          </a:solidFill>
                          <a:latin typeface="Calibri"/>
                        </a:rPr>
                        <a:t>$57,260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1" i="0" u="none" strike="noStrike">
                          <a:solidFill>
                            <a:srgbClr val="000000"/>
                          </a:solidFill>
                          <a:latin typeface="Calibri"/>
                        </a:rPr>
                        <a:t>Outdoor</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1" i="0" u="none" strike="noStrike" dirty="0">
                          <a:solidFill>
                            <a:srgbClr val="000000"/>
                          </a:solidFill>
                          <a:latin typeface="Calibri"/>
                        </a:rPr>
                        <a:t>$1,624,000 </a:t>
                      </a: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Bus Stop Benches</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100</a:t>
                      </a:r>
                    </a:p>
                  </a:txBody>
                  <a:tcPr marL="7187" marR="7187" marT="7187" marB="0" anchor="b">
                    <a:lnL>
                      <a:noFill/>
                    </a:lnL>
                    <a:lnR>
                      <a:noFill/>
                    </a:lnR>
                    <a:lnT>
                      <a:noFill/>
                    </a:lnT>
                    <a:lnB>
                      <a:noFill/>
                    </a:lnB>
                    <a:solidFill>
                      <a:srgbClr val="00B050"/>
                    </a:solidFill>
                  </a:tcPr>
                </a:tc>
                <a:tc>
                  <a:txBody>
                    <a:bodyPr/>
                    <a:lstStyle/>
                    <a:p>
                      <a:pPr algn="ctr" fontAlgn="b"/>
                      <a:r>
                        <a:rPr lang="en-US" sz="1000" b="0" i="0" u="none" strike="noStrike">
                          <a:solidFill>
                            <a:srgbClr val="000000"/>
                          </a:solidFill>
                          <a:latin typeface="Calibri"/>
                        </a:rPr>
                        <a:t>100</a:t>
                      </a:r>
                    </a:p>
                  </a:txBody>
                  <a:tcPr marL="7187" marR="7187" marT="7187" marB="0" anchor="b">
                    <a:lnL>
                      <a:noFill/>
                    </a:lnL>
                    <a:lnR>
                      <a:noFill/>
                    </a:lnR>
                    <a:lnT>
                      <a:noFill/>
                    </a:lnT>
                    <a:lnB>
                      <a:noFill/>
                    </a:lnB>
                    <a:solidFill>
                      <a:srgbClr val="00B050"/>
                    </a:solidFill>
                  </a:tcPr>
                </a:tc>
                <a:tc>
                  <a:txBody>
                    <a:bodyPr/>
                    <a:lstStyle/>
                    <a:p>
                      <a:pPr algn="ctr" fontAlgn="b"/>
                      <a:r>
                        <a:rPr lang="en-US" sz="1000" b="0" i="0" u="none" strike="noStrike">
                          <a:solidFill>
                            <a:srgbClr val="000000"/>
                          </a:solidFill>
                          <a:latin typeface="Calibri"/>
                        </a:rPr>
                        <a:t>100</a:t>
                      </a:r>
                    </a:p>
                  </a:txBody>
                  <a:tcPr marL="7187" marR="7187" marT="7187" marB="0" anchor="b">
                    <a:lnL>
                      <a:noFill/>
                    </a:lnL>
                    <a:lnR>
                      <a:noFill/>
                    </a:lnR>
                    <a:lnT>
                      <a:noFill/>
                    </a:lnT>
                    <a:lnB>
                      <a:noFill/>
                    </a:lnB>
                    <a:solidFill>
                      <a:srgbClr val="00B050"/>
                    </a:solidFill>
                  </a:tcPr>
                </a:tc>
                <a:tc>
                  <a:txBody>
                    <a:bodyPr/>
                    <a:lstStyle/>
                    <a:p>
                      <a:pPr algn="ctr" fontAlgn="b"/>
                      <a:r>
                        <a:rPr lang="en-US" sz="1000" b="0" i="0" u="none" strike="noStrike">
                          <a:solidFill>
                            <a:srgbClr val="000000"/>
                          </a:solidFill>
                          <a:latin typeface="Calibri"/>
                        </a:rPr>
                        <a:t>100</a:t>
                      </a:r>
                    </a:p>
                  </a:txBody>
                  <a:tcPr marL="7187" marR="7187" marT="7187" marB="0" anchor="b">
                    <a:lnL>
                      <a:noFill/>
                    </a:lnL>
                    <a:lnR>
                      <a:noFill/>
                    </a:lnR>
                    <a:lnT>
                      <a:noFill/>
                    </a:lnT>
                    <a:lnB>
                      <a:noFill/>
                    </a:lnB>
                    <a:solidFill>
                      <a:srgbClr val="00B050"/>
                    </a:solidFill>
                  </a:tcPr>
                </a:tc>
                <a:tc>
                  <a:txBody>
                    <a:bodyPr/>
                    <a:lstStyle/>
                    <a:p>
                      <a:pPr algn="r" fontAlgn="b"/>
                      <a:r>
                        <a:rPr lang="en-US" sz="1000" b="0" i="0" u="none" strike="noStrike">
                          <a:solidFill>
                            <a:srgbClr val="000000"/>
                          </a:solidFill>
                          <a:latin typeface="Calibri"/>
                        </a:rPr>
                        <a:t>$24,000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Billboards</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40</a:t>
                      </a:r>
                    </a:p>
                  </a:txBody>
                  <a:tcPr marL="7187" marR="7187" marT="7187" marB="0" anchor="b">
                    <a:lnL>
                      <a:noFill/>
                    </a:lnL>
                    <a:lnR>
                      <a:noFill/>
                    </a:lnR>
                    <a:lnT>
                      <a:noFill/>
                    </a:lnT>
                    <a:lnB>
                      <a:noFill/>
                    </a:lnB>
                    <a:solidFill>
                      <a:srgbClr val="00B050"/>
                    </a:solidFill>
                  </a:tcPr>
                </a:tc>
                <a:tc>
                  <a:txBody>
                    <a:bodyPr/>
                    <a:lstStyle/>
                    <a:p>
                      <a:pPr algn="ctr" fontAlgn="b"/>
                      <a:r>
                        <a:rPr lang="en-US" sz="1000" b="0" i="0" u="none" strike="noStrike">
                          <a:solidFill>
                            <a:srgbClr val="000000"/>
                          </a:solidFill>
                          <a:latin typeface="Calibri"/>
                        </a:rPr>
                        <a:t>40</a:t>
                      </a:r>
                    </a:p>
                  </a:txBody>
                  <a:tcPr marL="7187" marR="7187" marT="7187" marB="0" anchor="b">
                    <a:lnL>
                      <a:noFill/>
                    </a:lnL>
                    <a:lnR>
                      <a:noFill/>
                    </a:lnR>
                    <a:lnT>
                      <a:noFill/>
                    </a:lnT>
                    <a:lnB>
                      <a:noFill/>
                    </a:lnB>
                    <a:solidFill>
                      <a:srgbClr val="00B050"/>
                    </a:solidFill>
                  </a:tcPr>
                </a:tc>
                <a:tc>
                  <a:txBody>
                    <a:bodyPr/>
                    <a:lstStyle/>
                    <a:p>
                      <a:pPr algn="ctr" fontAlgn="b"/>
                      <a:r>
                        <a:rPr lang="en-US" sz="1000" b="0" i="0" u="none" strike="noStrike">
                          <a:solidFill>
                            <a:srgbClr val="000000"/>
                          </a:solidFill>
                          <a:latin typeface="Calibri"/>
                        </a:rPr>
                        <a:t>40</a:t>
                      </a:r>
                    </a:p>
                  </a:txBody>
                  <a:tcPr marL="7187" marR="7187" marT="7187" marB="0" anchor="b">
                    <a:lnL>
                      <a:noFill/>
                    </a:lnL>
                    <a:lnR>
                      <a:noFill/>
                    </a:lnR>
                    <a:lnT>
                      <a:noFill/>
                    </a:lnT>
                    <a:lnB>
                      <a:noFill/>
                    </a:lnB>
                    <a:solidFill>
                      <a:srgbClr val="00B050"/>
                    </a:solidFill>
                  </a:tcPr>
                </a:tc>
                <a:tc>
                  <a:txBody>
                    <a:bodyPr/>
                    <a:lstStyle/>
                    <a:p>
                      <a:pPr algn="ctr" fontAlgn="b"/>
                      <a:r>
                        <a:rPr lang="en-US" sz="1000" b="0" i="0" u="none" strike="noStrike">
                          <a:solidFill>
                            <a:srgbClr val="000000"/>
                          </a:solidFill>
                          <a:latin typeface="Calibri"/>
                        </a:rPr>
                        <a:t>40</a:t>
                      </a:r>
                    </a:p>
                  </a:txBody>
                  <a:tcPr marL="7187" marR="7187" marT="7187" marB="0" anchor="b">
                    <a:lnL>
                      <a:noFill/>
                    </a:lnL>
                    <a:lnR>
                      <a:noFill/>
                    </a:lnR>
                    <a:lnT>
                      <a:noFill/>
                    </a:lnT>
                    <a:lnB>
                      <a:noFill/>
                    </a:lnB>
                    <a:solidFill>
                      <a:srgbClr val="00B050"/>
                    </a:solidFill>
                  </a:tcPr>
                </a:tc>
                <a:tc>
                  <a:txBody>
                    <a:bodyPr/>
                    <a:lstStyle/>
                    <a:p>
                      <a:pPr algn="r" fontAlgn="b"/>
                      <a:r>
                        <a:rPr lang="en-US" sz="1000" b="0" i="0" u="none" strike="noStrike">
                          <a:solidFill>
                            <a:srgbClr val="000000"/>
                          </a:solidFill>
                          <a:latin typeface="Calibri"/>
                        </a:rPr>
                        <a:t>$1,600,000 </a:t>
                      </a:r>
                    </a:p>
                  </a:txBody>
                  <a:tcPr marL="7187" marR="7187" marT="7187" marB="0" anchor="b">
                    <a:lnL>
                      <a:noFill/>
                    </a:lnL>
                    <a:lnR>
                      <a:noFill/>
                    </a:lnR>
                    <a:lnT>
                      <a:noFill/>
                    </a:lnT>
                    <a:lnB>
                      <a:noFill/>
                    </a:lnB>
                  </a:tcPr>
                </a:tc>
                <a:tc>
                  <a:txBody>
                    <a:bodyPr/>
                    <a:lstStyle/>
                    <a:p>
                      <a:pPr algn="l" fontAlgn="b"/>
                      <a:endParaRPr lang="en-US" sz="1000" b="1"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1" i="0" u="none" strike="noStrike">
                          <a:solidFill>
                            <a:srgbClr val="000000"/>
                          </a:solidFill>
                          <a:latin typeface="Calibri"/>
                        </a:rPr>
                        <a:t>Production Costs</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 </a:t>
                      </a:r>
                    </a:p>
                  </a:txBody>
                  <a:tcPr marL="7187" marR="7187" marT="7187" marB="0" anchor="b">
                    <a:lnL>
                      <a:noFill/>
                    </a:lnL>
                    <a:lnR>
                      <a:noFill/>
                    </a:lnR>
                    <a:lnT>
                      <a:noFill/>
                    </a:lnT>
                    <a:lnB>
                      <a:noFill/>
                    </a:lnB>
                    <a:solidFill>
                      <a:srgbClr val="F78609"/>
                    </a:solidFill>
                  </a:tcPr>
                </a:tc>
                <a:tc>
                  <a:txBody>
                    <a:bodyPr/>
                    <a:lstStyle/>
                    <a:p>
                      <a:pPr algn="ctr" fontAlgn="b"/>
                      <a:r>
                        <a:rPr lang="en-US" sz="1000" b="0" i="0" u="none" strike="noStrike">
                          <a:solidFill>
                            <a:srgbClr val="000000"/>
                          </a:solidFill>
                          <a:latin typeface="Calibri"/>
                        </a:rPr>
                        <a:t> </a:t>
                      </a:r>
                    </a:p>
                  </a:txBody>
                  <a:tcPr marL="7187" marR="7187" marT="7187" marB="0" anchor="b">
                    <a:lnL>
                      <a:noFill/>
                    </a:lnL>
                    <a:lnR>
                      <a:noFill/>
                    </a:lnR>
                    <a:lnT>
                      <a:noFill/>
                    </a:lnT>
                    <a:lnB>
                      <a:noFill/>
                    </a:lnB>
                    <a:solidFill>
                      <a:srgbClr val="F78609"/>
                    </a:solidFill>
                  </a:tcPr>
                </a:tc>
                <a:tc>
                  <a:txBody>
                    <a:bodyPr/>
                    <a:lstStyle/>
                    <a:p>
                      <a:pPr algn="ctr" fontAlgn="b"/>
                      <a:r>
                        <a:rPr lang="en-US" sz="1000" b="0" i="0" u="none" strike="noStrike">
                          <a:solidFill>
                            <a:srgbClr val="000000"/>
                          </a:solidFill>
                          <a:latin typeface="Calibri"/>
                        </a:rPr>
                        <a:t> </a:t>
                      </a:r>
                    </a:p>
                  </a:txBody>
                  <a:tcPr marL="7187" marR="7187" marT="7187" marB="0" anchor="b">
                    <a:lnL>
                      <a:noFill/>
                    </a:lnL>
                    <a:lnR>
                      <a:noFill/>
                    </a:lnR>
                    <a:lnT>
                      <a:noFill/>
                    </a:lnT>
                    <a:lnB>
                      <a:noFill/>
                    </a:lnB>
                    <a:solidFill>
                      <a:srgbClr val="F78609"/>
                    </a:solidFill>
                  </a:tcPr>
                </a:tc>
                <a:tc>
                  <a:txBody>
                    <a:bodyPr/>
                    <a:lstStyle/>
                    <a:p>
                      <a:pPr algn="ctr" fontAlgn="b"/>
                      <a:r>
                        <a:rPr lang="en-US" sz="1000" b="0" i="0" u="none" strike="noStrike">
                          <a:solidFill>
                            <a:srgbClr val="000000"/>
                          </a:solidFill>
                          <a:latin typeface="Calibri"/>
                        </a:rPr>
                        <a:t> </a:t>
                      </a:r>
                    </a:p>
                  </a:txBody>
                  <a:tcPr marL="7187" marR="7187" marT="7187" marB="0" anchor="b">
                    <a:lnL>
                      <a:noFill/>
                    </a:lnL>
                    <a:lnR>
                      <a:noFill/>
                    </a:lnR>
                    <a:lnT>
                      <a:noFill/>
                    </a:lnT>
                    <a:lnB>
                      <a:noFill/>
                    </a:lnB>
                    <a:solidFill>
                      <a:srgbClr val="F78609"/>
                    </a:solidFill>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1" i="0" u="none" strike="noStrike" dirty="0">
                          <a:solidFill>
                            <a:srgbClr val="000000"/>
                          </a:solidFill>
                          <a:latin typeface="Calibri"/>
                        </a:rPr>
                        <a:t>$1,500,000 </a:t>
                      </a:r>
                    </a:p>
                  </a:txBody>
                  <a:tcPr marL="7187" marR="7187" marT="7187" marB="0" anchor="b">
                    <a:lnL>
                      <a:noFill/>
                    </a:lnL>
                    <a:lnR>
                      <a:noFill/>
                    </a:lnR>
                    <a:lnT>
                      <a:noFill/>
                    </a:lnT>
                    <a:lnB>
                      <a:noFill/>
                    </a:lnB>
                  </a:tcPr>
                </a:tc>
              </a:tr>
              <a:tr h="143743">
                <a:tc>
                  <a:txBody>
                    <a:bodyPr/>
                    <a:lstStyle/>
                    <a:p>
                      <a:pPr algn="l" fontAlgn="b"/>
                      <a:r>
                        <a:rPr lang="en-US" sz="1000" b="1" i="0" u="none" strike="noStrike">
                          <a:solidFill>
                            <a:srgbClr val="000000"/>
                          </a:solidFill>
                          <a:latin typeface="Calibri"/>
                        </a:rPr>
                        <a:t>Other</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1" i="0" u="none" strike="noStrike" dirty="0">
                          <a:solidFill>
                            <a:srgbClr val="000000"/>
                          </a:solidFill>
                          <a:latin typeface="Calibri"/>
                        </a:rPr>
                        <a:t>$4,887,200 </a:t>
                      </a: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Website</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r" fontAlgn="b"/>
                      <a:r>
                        <a:rPr lang="en-US" sz="1000" b="0" i="0" u="none" strike="noStrike">
                          <a:solidFill>
                            <a:srgbClr val="000000"/>
                          </a:solidFill>
                          <a:latin typeface="Calibri"/>
                        </a:rPr>
                        <a:t>$400 </a:t>
                      </a:r>
                    </a:p>
                  </a:txBody>
                  <a:tcPr marL="7187" marR="7187" marT="7187" marB="0" anchor="b">
                    <a:lnL>
                      <a:noFill/>
                    </a:lnL>
                    <a:lnR>
                      <a:noFill/>
                    </a:lnR>
                    <a:lnT>
                      <a:noFill/>
                    </a:lnT>
                    <a:lnB>
                      <a:noFill/>
                    </a:lnB>
                  </a:tcPr>
                </a:tc>
                <a:tc>
                  <a:txBody>
                    <a:bodyPr/>
                    <a:lstStyle/>
                    <a:p>
                      <a:pPr algn="l" fontAlgn="b"/>
                      <a:endParaRPr lang="en-US" sz="1000" b="0"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Grocery Cart Ad</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200</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200</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200</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200</a:t>
                      </a:r>
                    </a:p>
                  </a:txBody>
                  <a:tcPr marL="7187" marR="7187" marT="7187" marB="0" anchor="b">
                    <a:lnL>
                      <a:noFill/>
                    </a:lnL>
                    <a:lnR>
                      <a:noFill/>
                    </a:lnR>
                    <a:lnT>
                      <a:noFill/>
                    </a:lnT>
                    <a:lnB>
                      <a:noFill/>
                    </a:lnB>
                    <a:solidFill>
                      <a:srgbClr val="7030A0"/>
                    </a:solidFill>
                  </a:tcPr>
                </a:tc>
                <a:tc>
                  <a:txBody>
                    <a:bodyPr/>
                    <a:lstStyle/>
                    <a:p>
                      <a:pPr algn="r" fontAlgn="b"/>
                      <a:r>
                        <a:rPr lang="en-US" sz="1000" b="0" i="0" u="none" strike="noStrike">
                          <a:solidFill>
                            <a:srgbClr val="000000"/>
                          </a:solidFill>
                          <a:latin typeface="Calibri"/>
                        </a:rPr>
                        <a:t>$1,440,000 </a:t>
                      </a:r>
                    </a:p>
                  </a:txBody>
                  <a:tcPr marL="7187" marR="7187" marT="7187" marB="0" anchor="b">
                    <a:lnL>
                      <a:noFill/>
                    </a:lnL>
                    <a:lnR>
                      <a:noFill/>
                    </a:lnR>
                    <a:lnT>
                      <a:noFill/>
                    </a:lnT>
                    <a:lnB>
                      <a:noFill/>
                    </a:lnB>
                  </a:tcPr>
                </a:tc>
                <a:tc>
                  <a:txBody>
                    <a:bodyPr/>
                    <a:lstStyle/>
                    <a:p>
                      <a:pPr algn="l" fontAlgn="b"/>
                      <a:endParaRPr lang="en-US" sz="1000" b="0"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Postcard</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1,000,000</a:t>
                      </a:r>
                    </a:p>
                  </a:txBody>
                  <a:tcPr marL="7187" marR="7187" marT="7187" marB="0" anchor="b">
                    <a:lnL>
                      <a:noFill/>
                    </a:lnL>
                    <a:lnR>
                      <a:noFill/>
                    </a:lnR>
                    <a:lnT>
                      <a:noFill/>
                    </a:lnT>
                    <a:lnB>
                      <a:noFill/>
                    </a:lnB>
                    <a:solidFill>
                      <a:srgbClr val="7030A0"/>
                    </a:solidFill>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1,000,000</a:t>
                      </a:r>
                    </a:p>
                  </a:txBody>
                  <a:tcPr marL="7187" marR="7187" marT="7187" marB="0" anchor="b">
                    <a:lnL>
                      <a:noFill/>
                    </a:lnL>
                    <a:lnR>
                      <a:noFill/>
                    </a:lnR>
                    <a:lnT>
                      <a:noFill/>
                    </a:lnT>
                    <a:lnB>
                      <a:noFill/>
                    </a:lnB>
                    <a:solidFill>
                      <a:srgbClr val="7030A0"/>
                    </a:solidFill>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0" i="0" u="none" strike="noStrike">
                          <a:solidFill>
                            <a:srgbClr val="000000"/>
                          </a:solidFill>
                          <a:latin typeface="Calibri"/>
                        </a:rPr>
                        <a:t>$430,000 </a:t>
                      </a:r>
                    </a:p>
                  </a:txBody>
                  <a:tcPr marL="7187" marR="7187" marT="7187" marB="0" anchor="b">
                    <a:lnL>
                      <a:noFill/>
                    </a:lnL>
                    <a:lnR>
                      <a:noFill/>
                    </a:lnR>
                    <a:lnT>
                      <a:noFill/>
                    </a:lnT>
                    <a:lnB>
                      <a:noFill/>
                    </a:lnB>
                  </a:tcPr>
                </a:tc>
                <a:tc>
                  <a:txBody>
                    <a:bodyPr/>
                    <a:lstStyle/>
                    <a:p>
                      <a:pPr algn="l" fontAlgn="b"/>
                      <a:endParaRPr lang="en-US" sz="1000" b="0"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In-store poster</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2</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2</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2</a:t>
                      </a:r>
                    </a:p>
                  </a:txBody>
                  <a:tcPr marL="7187" marR="7187" marT="7187" marB="0" anchor="b">
                    <a:lnL>
                      <a:noFill/>
                    </a:lnL>
                    <a:lnR>
                      <a:noFill/>
                    </a:lnR>
                    <a:lnT>
                      <a:noFill/>
                    </a:lnT>
                    <a:lnB>
                      <a:noFill/>
                    </a:lnB>
                    <a:solidFill>
                      <a:srgbClr val="7030A0"/>
                    </a:solidFill>
                  </a:tcPr>
                </a:tc>
                <a:tc>
                  <a:txBody>
                    <a:bodyPr/>
                    <a:lstStyle/>
                    <a:p>
                      <a:pPr algn="r" fontAlgn="b"/>
                      <a:r>
                        <a:rPr lang="en-US" sz="1000" b="0" i="0" u="none" strike="noStrike">
                          <a:solidFill>
                            <a:srgbClr val="000000"/>
                          </a:solidFill>
                          <a:latin typeface="Calibri"/>
                        </a:rPr>
                        <a:t>$10,000 </a:t>
                      </a:r>
                    </a:p>
                  </a:txBody>
                  <a:tcPr marL="7187" marR="7187" marT="7187" marB="0" anchor="b">
                    <a:lnL>
                      <a:noFill/>
                    </a:lnL>
                    <a:lnR>
                      <a:noFill/>
                    </a:lnR>
                    <a:lnT>
                      <a:noFill/>
                    </a:lnT>
                    <a:lnB>
                      <a:noFill/>
                    </a:lnB>
                  </a:tcPr>
                </a:tc>
                <a:tc>
                  <a:txBody>
                    <a:bodyPr/>
                    <a:lstStyle/>
                    <a:p>
                      <a:pPr algn="l" fontAlgn="b"/>
                      <a:endParaRPr lang="en-US" sz="1000" b="0"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Contest/Sweepstakes</a:t>
                      </a:r>
                    </a:p>
                  </a:txBody>
                  <a:tcPr marL="7187" marR="7187" marT="7187" marB="0" anchor="b">
                    <a:lnL>
                      <a:noFill/>
                    </a:lnL>
                    <a:lnR>
                      <a:noFill/>
                    </a:lnR>
                    <a:lnT>
                      <a:noFill/>
                    </a:lnT>
                    <a:lnB>
                      <a:noFill/>
                    </a:lnB>
                  </a:tcPr>
                </a:tc>
                <a:tc>
                  <a:txBody>
                    <a:bodyPr/>
                    <a:lstStyle/>
                    <a:p>
                      <a:pPr algn="l" fontAlgn="b"/>
                      <a:r>
                        <a:rPr lang="en-US" sz="1000" b="0" i="0" u="none" strike="noStrike">
                          <a:solidFill>
                            <a:srgbClr val="000000"/>
                          </a:solidFill>
                          <a:latin typeface="Calibri"/>
                        </a:rPr>
                        <a:t> </a:t>
                      </a:r>
                    </a:p>
                  </a:txBody>
                  <a:tcPr marL="7187" marR="7187" marT="7187" marB="0" anchor="b">
                    <a:lnL>
                      <a:noFill/>
                    </a:lnL>
                    <a:lnR>
                      <a:noFill/>
                    </a:lnR>
                    <a:lnT>
                      <a:noFill/>
                    </a:lnT>
                    <a:lnB>
                      <a:noFill/>
                    </a:lnB>
                    <a:solidFill>
                      <a:srgbClr val="FFFFFF"/>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r" fontAlgn="b"/>
                      <a:r>
                        <a:rPr lang="en-US" sz="1000" b="0" i="0" u="none" strike="noStrike">
                          <a:solidFill>
                            <a:srgbClr val="000000"/>
                          </a:solidFill>
                          <a:latin typeface="Calibri"/>
                        </a:rPr>
                        <a:t>$4,500 </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Social Sunday Event</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0" i="0" u="none" strike="noStrike">
                          <a:solidFill>
                            <a:srgbClr val="000000"/>
                          </a:solidFill>
                          <a:latin typeface="Calibri"/>
                        </a:rPr>
                        <a:t>$1,000,000 </a:t>
                      </a:r>
                    </a:p>
                  </a:txBody>
                  <a:tcPr marL="7187" marR="7187" marT="7187" marB="0" anchor="b">
                    <a:lnL>
                      <a:noFill/>
                    </a:lnL>
                    <a:lnR>
                      <a:noFill/>
                    </a:lnR>
                    <a:lnT>
                      <a:noFill/>
                    </a:lnT>
                    <a:lnB>
                      <a:noFill/>
                    </a:lnB>
                  </a:tcPr>
                </a:tc>
                <a:tc>
                  <a:txBody>
                    <a:bodyPr/>
                    <a:lstStyle/>
                    <a:p>
                      <a:pPr algn="l" fontAlgn="b"/>
                      <a:endParaRPr lang="en-US" sz="1000" b="0"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Eco-Centric Event</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0" i="0" u="none" strike="noStrike">
                          <a:solidFill>
                            <a:srgbClr val="000000"/>
                          </a:solidFill>
                          <a:latin typeface="Calibri"/>
                        </a:rPr>
                        <a:t>$1,000,000 </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Economic Evolution Event</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0" i="0" u="none" strike="noStrike">
                          <a:solidFill>
                            <a:srgbClr val="000000"/>
                          </a:solidFill>
                          <a:latin typeface="Calibri"/>
                        </a:rPr>
                        <a:t>$1,000,000 </a:t>
                      </a: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Press/News Release</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l" fontAlgn="b"/>
                      <a:endParaRPr lang="en-US" sz="1000" b="0" i="0" u="none" strike="noStrike">
                        <a:solidFill>
                          <a:srgbClr val="000000"/>
                        </a:solidFill>
                        <a:latin typeface="Calibri"/>
                      </a:endParaRPr>
                    </a:p>
                  </a:txBody>
                  <a:tcPr marL="7187" marR="7187" marT="7187" marB="0" anchor="b">
                    <a:lnL>
                      <a:noFill/>
                    </a:lnL>
                    <a:lnR>
                      <a:noFill/>
                    </a:lnR>
                    <a:lnT>
                      <a:noFill/>
                    </a:lnT>
                    <a:lnB>
                      <a:noFill/>
                    </a:lnB>
                  </a:tcPr>
                </a:tc>
                <a:tc>
                  <a:txBody>
                    <a:bodyPr/>
                    <a:lstStyle/>
                    <a:p>
                      <a:pPr algn="r" fontAlgn="b"/>
                      <a:r>
                        <a:rPr lang="en-US" sz="1000" b="0" i="0" u="none" strike="noStrike">
                          <a:solidFill>
                            <a:srgbClr val="000000"/>
                          </a:solidFill>
                          <a:latin typeface="Calibri"/>
                        </a:rPr>
                        <a:t>$100 </a:t>
                      </a:r>
                    </a:p>
                  </a:txBody>
                  <a:tcPr marL="7187" marR="7187" marT="7187" marB="0" anchor="b">
                    <a:lnL>
                      <a:noFill/>
                    </a:lnL>
                    <a:lnR>
                      <a:noFill/>
                    </a:lnR>
                    <a:lnT>
                      <a:noFill/>
                    </a:lnT>
                    <a:lnB>
                      <a:noFill/>
                    </a:lnB>
                  </a:tcPr>
                </a:tc>
                <a:tc>
                  <a:txBody>
                    <a:bodyPr/>
                    <a:lstStyle/>
                    <a:p>
                      <a:pPr algn="l" fontAlgn="b"/>
                      <a:endParaRPr lang="en-US" sz="1000" b="0"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CEO Blog</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4</a:t>
                      </a:r>
                    </a:p>
                  </a:txBody>
                  <a:tcPr marL="7187" marR="7187" marT="7187" marB="0" anchor="b">
                    <a:lnL>
                      <a:noFill/>
                    </a:lnL>
                    <a:lnR>
                      <a:noFill/>
                    </a:lnR>
                    <a:lnT>
                      <a:noFill/>
                    </a:lnT>
                    <a:lnB>
                      <a:noFill/>
                    </a:lnB>
                    <a:solidFill>
                      <a:srgbClr val="7030A0"/>
                    </a:solidFill>
                  </a:tcPr>
                </a:tc>
                <a:tc>
                  <a:txBody>
                    <a:bodyPr/>
                    <a:lstStyle/>
                    <a:p>
                      <a:pPr algn="r" fontAlgn="b"/>
                      <a:r>
                        <a:rPr lang="en-US" sz="1000" b="0" i="0" u="none" strike="noStrike">
                          <a:solidFill>
                            <a:srgbClr val="000000"/>
                          </a:solidFill>
                          <a:latin typeface="Calibri"/>
                        </a:rPr>
                        <a:t>$200 </a:t>
                      </a:r>
                    </a:p>
                  </a:txBody>
                  <a:tcPr marL="7187" marR="7187" marT="7187" marB="0" anchor="b">
                    <a:lnL>
                      <a:noFill/>
                    </a:lnL>
                    <a:lnR>
                      <a:noFill/>
                    </a:lnR>
                    <a:lnT>
                      <a:noFill/>
                    </a:lnT>
                    <a:lnB>
                      <a:noFill/>
                    </a:lnB>
                  </a:tcPr>
                </a:tc>
                <a:tc>
                  <a:txBody>
                    <a:bodyPr/>
                    <a:lstStyle/>
                    <a:p>
                      <a:pPr algn="l" fontAlgn="b"/>
                      <a:endParaRPr lang="en-US" sz="1000" b="0" i="0" u="none" strike="noStrike" dirty="0">
                        <a:solidFill>
                          <a:srgbClr val="000000"/>
                        </a:solidFill>
                        <a:latin typeface="Calibri"/>
                      </a:endParaRPr>
                    </a:p>
                  </a:txBody>
                  <a:tcPr marL="7187" marR="7187" marT="7187" marB="0" anchor="b">
                    <a:lnL>
                      <a:noFill/>
                    </a:lnL>
                    <a:lnR>
                      <a:noFill/>
                    </a:lnR>
                    <a:lnT>
                      <a:noFill/>
                    </a:lnT>
                    <a:lnB>
                      <a:noFill/>
                    </a:lnB>
                  </a:tcPr>
                </a:tc>
              </a:tr>
              <a:tr h="143743">
                <a:tc>
                  <a:txBody>
                    <a:bodyPr/>
                    <a:lstStyle/>
                    <a:p>
                      <a:pPr algn="l" fontAlgn="b"/>
                      <a:r>
                        <a:rPr lang="en-US" sz="1000" b="0" i="0" u="none" strike="noStrike">
                          <a:solidFill>
                            <a:srgbClr val="000000"/>
                          </a:solidFill>
                          <a:latin typeface="Calibri"/>
                        </a:rPr>
                        <a:t>Employee Newsletter</a:t>
                      </a:r>
                    </a:p>
                  </a:txBody>
                  <a:tcPr marL="7187" marR="7187" marT="7187" marB="0" anchor="b">
                    <a:lnL>
                      <a:noFill/>
                    </a:lnL>
                    <a:lnR>
                      <a:noFill/>
                    </a:lnR>
                    <a:lnT>
                      <a:noFill/>
                    </a:lnT>
                    <a:lnB>
                      <a:noFill/>
                    </a:lnB>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ctr" fontAlgn="b"/>
                      <a:r>
                        <a:rPr lang="en-US" sz="1000" b="0" i="0" u="none" strike="noStrike">
                          <a:solidFill>
                            <a:srgbClr val="000000"/>
                          </a:solidFill>
                          <a:latin typeface="Calibri"/>
                        </a:rPr>
                        <a:t>1</a:t>
                      </a:r>
                    </a:p>
                  </a:txBody>
                  <a:tcPr marL="7187" marR="7187" marT="7187" marB="0" anchor="b">
                    <a:lnL>
                      <a:noFill/>
                    </a:lnL>
                    <a:lnR>
                      <a:noFill/>
                    </a:lnR>
                    <a:lnT>
                      <a:noFill/>
                    </a:lnT>
                    <a:lnB>
                      <a:noFill/>
                    </a:lnB>
                    <a:solidFill>
                      <a:srgbClr val="7030A0"/>
                    </a:solidFill>
                  </a:tcPr>
                </a:tc>
                <a:tc>
                  <a:txBody>
                    <a:bodyPr/>
                    <a:lstStyle/>
                    <a:p>
                      <a:pPr algn="r" fontAlgn="b"/>
                      <a:r>
                        <a:rPr lang="en-US" sz="1000" b="0" i="0" u="none" strike="noStrike">
                          <a:solidFill>
                            <a:srgbClr val="000000"/>
                          </a:solidFill>
                          <a:latin typeface="Calibri"/>
                        </a:rPr>
                        <a:t>$2,000 </a:t>
                      </a:r>
                    </a:p>
                  </a:txBody>
                  <a:tcPr marL="7187" marR="7187" marT="7187" marB="0" anchor="b">
                    <a:lnL>
                      <a:noFill/>
                    </a:lnL>
                    <a:lnR>
                      <a:noFill/>
                    </a:lnR>
                    <a:lnT>
                      <a:noFill/>
                    </a:lnT>
                    <a:lnB>
                      <a:noFill/>
                    </a:lnB>
                  </a:tcPr>
                </a:tc>
                <a:tc>
                  <a:txBody>
                    <a:bodyPr/>
                    <a:lstStyle/>
                    <a:p>
                      <a:pPr algn="l" fontAlgn="b"/>
                      <a:endParaRPr lang="en-US" sz="1000" b="0" i="0" u="none" strike="noStrike" dirty="0">
                        <a:solidFill>
                          <a:srgbClr val="000000"/>
                        </a:solidFill>
                        <a:latin typeface="Calibri"/>
                      </a:endParaRPr>
                    </a:p>
                  </a:txBody>
                  <a:tcPr marL="7187" marR="7187" marT="7187" marB="0" anchor="b">
                    <a:lnL>
                      <a:noFill/>
                    </a:lnL>
                    <a:lnR>
                      <a:noFill/>
                    </a:lnR>
                    <a:lnT>
                      <a:noFill/>
                    </a:lnT>
                    <a:lnB>
                      <a:noFill/>
                    </a:lnB>
                  </a:tcPr>
                </a:tc>
              </a:tr>
            </a:tbl>
          </a:graphicData>
        </a:graphic>
      </p:graphicFrame>
      <p:sp>
        <p:nvSpPr>
          <p:cNvPr id="9" name="Rectangle 8"/>
          <p:cNvSpPr/>
          <p:nvPr/>
        </p:nvSpPr>
        <p:spPr>
          <a:xfrm>
            <a:off x="127000" y="1078468"/>
            <a:ext cx="3277572" cy="369332"/>
          </a:xfrm>
          <a:prstGeom prst="rect">
            <a:avLst/>
          </a:prstGeom>
        </p:spPr>
        <p:txBody>
          <a:bodyPr wrap="none">
            <a:spAutoFit/>
          </a:bodyPr>
          <a:lstStyle/>
          <a:p>
            <a:r>
              <a:rPr lang="en-US" dirty="0" smtClean="0">
                <a:latin typeface="Candara" pitchFamily="34" charset="0"/>
              </a:rPr>
              <a:t>Media Flow Chart and Expenses</a:t>
            </a:r>
            <a:endParaRPr lang="en-US" dirty="0">
              <a:latin typeface="Candara" pitchFamily="34" charset="0"/>
            </a:endParaRPr>
          </a:p>
        </p:txBody>
      </p:sp>
      <p:sp>
        <p:nvSpPr>
          <p:cNvPr id="10" name="Rectangle 9"/>
          <p:cNvSpPr/>
          <p:nvPr/>
        </p:nvSpPr>
        <p:spPr>
          <a:xfrm flipV="1">
            <a:off x="-52705" y="674539"/>
            <a:ext cx="1544956"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1" name="Rectangle 10"/>
          <p:cNvSpPr/>
          <p:nvPr/>
        </p:nvSpPr>
        <p:spPr>
          <a:xfrm>
            <a:off x="1490047" y="349057"/>
            <a:ext cx="3600450" cy="600164"/>
          </a:xfrm>
          <a:prstGeom prst="rect">
            <a:avLst/>
          </a:prstGeom>
        </p:spPr>
        <p:txBody>
          <a:bodyPr wrap="square">
            <a:spAutoFit/>
          </a:bodyPr>
          <a:lstStyle/>
          <a:p>
            <a:r>
              <a:rPr lang="en-US" sz="3300" dirty="0" smtClean="0">
                <a:latin typeface="Candara" pitchFamily="34" charset="0"/>
              </a:rPr>
              <a:t>Media</a:t>
            </a:r>
            <a:endParaRPr lang="en-US" sz="3300" dirty="0"/>
          </a:p>
        </p:txBody>
      </p:sp>
      <p:sp>
        <p:nvSpPr>
          <p:cNvPr id="7" name="Rectangle 6"/>
          <p:cNvSpPr/>
          <p:nvPr/>
        </p:nvSpPr>
        <p:spPr>
          <a:xfrm>
            <a:off x="9194800" y="6781512"/>
            <a:ext cx="392656" cy="584776"/>
          </a:xfrm>
          <a:prstGeom prst="rect">
            <a:avLst/>
          </a:prstGeom>
        </p:spPr>
        <p:txBody>
          <a:bodyPr wrap="none">
            <a:spAutoFit/>
          </a:bodyPr>
          <a:lstStyle/>
          <a:p>
            <a:pPr algn="ctr"/>
            <a:r>
              <a:rPr lang="en-US" sz="3200" b="1" dirty="0" smtClean="0">
                <a:solidFill>
                  <a:schemeClr val="bg1"/>
                </a:solidFill>
              </a:rPr>
              <a:t>9</a:t>
            </a:r>
            <a:endParaRPr lang="en-US" sz="3200" b="1"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Subtitle 2"/>
          <p:cNvSpPr txBox="1">
            <a:spLocks/>
          </p:cNvSpPr>
          <p:nvPr/>
        </p:nvSpPr>
        <p:spPr>
          <a:xfrm>
            <a:off x="385660" y="1431831"/>
            <a:ext cx="9279040" cy="5083081"/>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sp>
        <p:nvSpPr>
          <p:cNvPr id="9" name="Title 1"/>
          <p:cNvSpPr>
            <a:spLocks noGrp="1"/>
          </p:cNvSpPr>
          <p:nvPr>
            <p:ph type="ctrTitle"/>
          </p:nvPr>
        </p:nvSpPr>
        <p:spPr>
          <a:xfrm>
            <a:off x="-800100" y="-88900"/>
            <a:ext cx="8549640" cy="1666029"/>
          </a:xfrm>
        </p:spPr>
        <p:txBody>
          <a:bodyPr>
            <a:normAutofit/>
          </a:bodyPr>
          <a:lstStyle/>
          <a:p>
            <a:r>
              <a:rPr lang="en-US" sz="3600" dirty="0" smtClean="0">
                <a:latin typeface="Candara"/>
                <a:cs typeface="Candara"/>
              </a:rPr>
              <a:t>Public Relations</a:t>
            </a:r>
            <a:endParaRPr lang="en-US" sz="3600" dirty="0">
              <a:latin typeface="Candara"/>
              <a:cs typeface="Candara"/>
            </a:endParaRPr>
          </a:p>
        </p:txBody>
      </p:sp>
      <p:sp>
        <p:nvSpPr>
          <p:cNvPr id="10" name="Rectangle 9"/>
          <p:cNvSpPr/>
          <p:nvPr/>
        </p:nvSpPr>
        <p:spPr>
          <a:xfrm flipV="1">
            <a:off x="-127000" y="777409"/>
            <a:ext cx="19812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1" name="TextBox 10"/>
          <p:cNvSpPr txBox="1"/>
          <p:nvPr/>
        </p:nvSpPr>
        <p:spPr>
          <a:xfrm>
            <a:off x="5806469" y="1533432"/>
            <a:ext cx="3185132" cy="1261884"/>
          </a:xfrm>
          <a:prstGeom prst="rect">
            <a:avLst/>
          </a:prstGeom>
          <a:noFill/>
        </p:spPr>
        <p:txBody>
          <a:bodyPr wrap="square" rtlCol="0">
            <a:spAutoFit/>
          </a:bodyPr>
          <a:lstStyle/>
          <a:p>
            <a:r>
              <a:rPr lang="en-US" sz="1400" b="1" i="1" dirty="0" smtClean="0">
                <a:solidFill>
                  <a:srgbClr val="000000"/>
                </a:solidFill>
              </a:rPr>
              <a:t>News Release:</a:t>
            </a:r>
          </a:p>
          <a:p>
            <a:r>
              <a:rPr lang="en-US" sz="1200" dirty="0" smtClean="0">
                <a:solidFill>
                  <a:srgbClr val="000000"/>
                </a:solidFill>
              </a:rPr>
              <a:t>A News Release will be sent out to create awareness of the new campaign that will be launched.  It’s purpose is to inform the public and any media outlet of what to expect from our upcoming campaign.</a:t>
            </a:r>
          </a:p>
        </p:txBody>
      </p:sp>
      <p:pic>
        <p:nvPicPr>
          <p:cNvPr id="12" name="Picture 5"/>
          <p:cNvPicPr>
            <a:picLocks noChangeAspect="1" noChangeArrowheads="1"/>
          </p:cNvPicPr>
          <p:nvPr/>
        </p:nvPicPr>
        <p:blipFill>
          <a:blip r:embed="rId3"/>
          <a:srcRect b="6417"/>
          <a:stretch>
            <a:fillRect/>
          </a:stretch>
        </p:blipFill>
        <p:spPr bwMode="auto">
          <a:xfrm>
            <a:off x="5819169" y="2819586"/>
            <a:ext cx="3159732" cy="3517614"/>
          </a:xfrm>
          <a:prstGeom prst="rect">
            <a:avLst/>
          </a:prstGeom>
          <a:noFill/>
          <a:ln w="9525">
            <a:noFill/>
            <a:miter lim="800000"/>
            <a:headEnd/>
            <a:tailEnd/>
          </a:ln>
          <a:effectLst>
            <a:outerShdw blurRad="50800" dist="38100" dir="2700000" algn="tl" rotWithShape="0">
              <a:srgbClr val="000000">
                <a:alpha val="43000"/>
              </a:srgbClr>
            </a:outerShdw>
          </a:effectLst>
        </p:spPr>
      </p:pic>
      <p:pic>
        <p:nvPicPr>
          <p:cNvPr id="13" name="Picture 12" descr="ceo blog screen shot.bmp"/>
          <p:cNvPicPr>
            <a:picLocks noChangeAspect="1"/>
          </p:cNvPicPr>
          <p:nvPr/>
        </p:nvPicPr>
        <p:blipFill>
          <a:blip r:embed="rId4"/>
          <a:stretch>
            <a:fillRect/>
          </a:stretch>
        </p:blipFill>
        <p:spPr>
          <a:xfrm>
            <a:off x="461860" y="1596932"/>
            <a:ext cx="4770540" cy="2981588"/>
          </a:xfrm>
          <a:prstGeom prst="rect">
            <a:avLst/>
          </a:prstGeom>
        </p:spPr>
      </p:pic>
      <p:sp>
        <p:nvSpPr>
          <p:cNvPr id="14" name="TextBox 13"/>
          <p:cNvSpPr txBox="1"/>
          <p:nvPr/>
        </p:nvSpPr>
        <p:spPr>
          <a:xfrm>
            <a:off x="385660" y="4584700"/>
            <a:ext cx="4108658" cy="1637371"/>
          </a:xfrm>
          <a:prstGeom prst="rect">
            <a:avLst/>
          </a:prstGeom>
          <a:noFill/>
        </p:spPr>
        <p:txBody>
          <a:bodyPr wrap="square" rtlCol="0">
            <a:spAutoFit/>
          </a:bodyPr>
          <a:lstStyle/>
          <a:p>
            <a:r>
              <a:rPr lang="en-US" sz="1400" b="1" i="1" dirty="0" smtClean="0">
                <a:solidFill>
                  <a:srgbClr val="000000"/>
                </a:solidFill>
              </a:rPr>
              <a:t>CEO Blog:</a:t>
            </a:r>
          </a:p>
          <a:p>
            <a:pPr>
              <a:spcBef>
                <a:spcPct val="20000"/>
              </a:spcBef>
            </a:pPr>
            <a:r>
              <a:rPr lang="en-US" sz="1200" dirty="0" smtClean="0">
                <a:solidFill>
                  <a:srgbClr val="000000"/>
                </a:solidFill>
              </a:rPr>
              <a:t>This Blog will show how involved the CEO and other employees are in this campaign.  It is a good tool to use to get true and honest opinions from inside the company.  This blog will be updated twice a month and people will be able to get on and view it on the website anytime. This also creates a trust between the public and the company knowing that the CEO is directly involved and supports the new campaign.</a:t>
            </a:r>
          </a:p>
        </p:txBody>
      </p:sp>
      <p:sp>
        <p:nvSpPr>
          <p:cNvPr id="15" name="Rectangle 14"/>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10</a:t>
            </a:r>
            <a:endParaRPr lang="en-US" sz="3200"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 name="Subtitle 2"/>
          <p:cNvSpPr txBox="1">
            <a:spLocks/>
          </p:cNvSpPr>
          <p:nvPr/>
        </p:nvSpPr>
        <p:spPr>
          <a:xfrm>
            <a:off x="212270" y="1371600"/>
            <a:ext cx="9604830" cy="5170114"/>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pic>
        <p:nvPicPr>
          <p:cNvPr id="7" name="Picture 4"/>
          <p:cNvPicPr>
            <a:picLocks noChangeAspect="1" noChangeArrowheads="1"/>
          </p:cNvPicPr>
          <p:nvPr/>
        </p:nvPicPr>
        <p:blipFill>
          <a:blip r:embed="rId3"/>
          <a:srcRect/>
          <a:stretch>
            <a:fillRect/>
          </a:stretch>
        </p:blipFill>
        <p:spPr bwMode="auto">
          <a:xfrm>
            <a:off x="377370" y="2830878"/>
            <a:ext cx="4054930" cy="2769822"/>
          </a:xfrm>
          <a:prstGeom prst="rect">
            <a:avLst/>
          </a:prstGeom>
          <a:noFill/>
          <a:ln w="9525">
            <a:noFill/>
            <a:miter lim="800000"/>
            <a:headEnd/>
            <a:tailEnd/>
          </a:ln>
        </p:spPr>
      </p:pic>
      <p:pic>
        <p:nvPicPr>
          <p:cNvPr id="8" name="il_fi" descr="http://www.faqs.org/photo-dict/photofiles/list/2980/3994notepad.jpg"/>
          <p:cNvPicPr/>
          <p:nvPr/>
        </p:nvPicPr>
        <p:blipFill>
          <a:blip r:embed="rId4" cstate="print"/>
          <a:srcRect/>
          <a:stretch>
            <a:fillRect/>
          </a:stretch>
        </p:blipFill>
        <p:spPr bwMode="auto">
          <a:xfrm>
            <a:off x="4707110" y="1724763"/>
            <a:ext cx="4968701" cy="3108490"/>
          </a:xfrm>
          <a:prstGeom prst="rect">
            <a:avLst/>
          </a:prstGeom>
          <a:noFill/>
          <a:ln w="9525">
            <a:noFill/>
            <a:miter lim="800000"/>
            <a:headEnd/>
            <a:tailEnd/>
          </a:ln>
        </p:spPr>
      </p:pic>
      <p:sp>
        <p:nvSpPr>
          <p:cNvPr id="9" name="Title 1"/>
          <p:cNvSpPr>
            <a:spLocks noGrp="1"/>
          </p:cNvSpPr>
          <p:nvPr>
            <p:ph type="ctrTitle"/>
          </p:nvPr>
        </p:nvSpPr>
        <p:spPr>
          <a:xfrm>
            <a:off x="-825500" y="-88900"/>
            <a:ext cx="8549640" cy="1666029"/>
          </a:xfrm>
        </p:spPr>
        <p:txBody>
          <a:bodyPr>
            <a:normAutofit/>
          </a:bodyPr>
          <a:lstStyle/>
          <a:p>
            <a:r>
              <a:rPr lang="en-US" sz="3600" dirty="0" smtClean="0">
                <a:latin typeface="Candara"/>
                <a:cs typeface="Candara"/>
              </a:rPr>
              <a:t>Public Relations</a:t>
            </a:r>
            <a:endParaRPr lang="en-US" sz="3600" dirty="0">
              <a:latin typeface="Candara"/>
              <a:cs typeface="Candara"/>
            </a:endParaRPr>
          </a:p>
        </p:txBody>
      </p:sp>
      <p:sp>
        <p:nvSpPr>
          <p:cNvPr id="10" name="Rectangle 9"/>
          <p:cNvSpPr/>
          <p:nvPr/>
        </p:nvSpPr>
        <p:spPr>
          <a:xfrm flipV="1">
            <a:off x="-88900" y="777409"/>
            <a:ext cx="19304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pic>
        <p:nvPicPr>
          <p:cNvPr id="11" name="il_fi" descr="http://spoonfedblog.com/wp-content/uploads/2010/02/benjerrys.jpg"/>
          <p:cNvPicPr/>
          <p:nvPr/>
        </p:nvPicPr>
        <p:blipFill>
          <a:blip r:embed="rId5" cstate="print"/>
          <a:srcRect/>
          <a:stretch>
            <a:fillRect/>
          </a:stretch>
        </p:blipFill>
        <p:spPr bwMode="auto">
          <a:xfrm rot="180156">
            <a:off x="5779007" y="2534068"/>
            <a:ext cx="835624" cy="198860"/>
          </a:xfrm>
          <a:prstGeom prst="rect">
            <a:avLst/>
          </a:prstGeom>
          <a:noFill/>
          <a:ln w="9525">
            <a:noFill/>
            <a:miter lim="800000"/>
            <a:headEnd/>
            <a:tailEnd/>
          </a:ln>
        </p:spPr>
      </p:pic>
      <p:pic>
        <p:nvPicPr>
          <p:cNvPr id="12" name="Picture 11" descr="C:\Users\Allyson\Pictures\SEE.png"/>
          <p:cNvPicPr/>
          <p:nvPr/>
        </p:nvPicPr>
        <p:blipFill>
          <a:blip r:embed="rId6"/>
          <a:stretch>
            <a:fillRect/>
          </a:stretch>
        </p:blipFill>
        <p:spPr bwMode="auto">
          <a:xfrm rot="21519074">
            <a:off x="6715003" y="2494263"/>
            <a:ext cx="1025563" cy="593058"/>
          </a:xfrm>
          <a:prstGeom prst="rect">
            <a:avLst/>
          </a:prstGeom>
          <a:noFill/>
          <a:ln w="9525">
            <a:noFill/>
            <a:miter lim="800000"/>
            <a:headEnd/>
            <a:tailEnd/>
          </a:ln>
        </p:spPr>
      </p:pic>
      <p:pic>
        <p:nvPicPr>
          <p:cNvPr id="13" name="il_fi" descr="http://www.ucd.ie/lipgene/images/logos/consortium/unilever.jpg"/>
          <p:cNvPicPr/>
          <p:nvPr/>
        </p:nvPicPr>
        <p:blipFill>
          <a:blip r:embed="rId7" cstate="print"/>
          <a:srcRect/>
          <a:stretch>
            <a:fillRect/>
          </a:stretch>
        </p:blipFill>
        <p:spPr bwMode="auto">
          <a:xfrm rot="21539950">
            <a:off x="8432051" y="2489985"/>
            <a:ext cx="353553" cy="323142"/>
          </a:xfrm>
          <a:prstGeom prst="rect">
            <a:avLst/>
          </a:prstGeom>
          <a:noFill/>
          <a:ln w="9525">
            <a:noFill/>
            <a:miter lim="800000"/>
            <a:headEnd/>
            <a:tailEnd/>
          </a:ln>
        </p:spPr>
      </p:pic>
      <p:sp>
        <p:nvSpPr>
          <p:cNvPr id="14" name="Text Box 2"/>
          <p:cNvSpPr txBox="1">
            <a:spLocks noChangeArrowheads="1"/>
          </p:cNvSpPr>
          <p:nvPr/>
        </p:nvSpPr>
        <p:spPr bwMode="auto">
          <a:xfrm rot="21560619">
            <a:off x="5674865" y="3385286"/>
            <a:ext cx="2108585" cy="370669"/>
          </a:xfrm>
          <a:prstGeom prst="rect">
            <a:avLst/>
          </a:prstGeom>
          <a:solidFill>
            <a:srgbClr val="4BACC6"/>
          </a:solidFill>
          <a:ln w="38100">
            <a:solidFill>
              <a:srgbClr val="F2F2F2"/>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800" b="1" i="0" u="none" strike="noStrike" cap="none" normalizeH="0" baseline="0" dirty="0" smtClean="0">
                <a:ln>
                  <a:noFill/>
                </a:ln>
                <a:solidFill>
                  <a:srgbClr val="984806"/>
                </a:solidFill>
                <a:effectLst/>
                <a:latin typeface="Calibri" pitchFamily="34" charset="0"/>
                <a:cs typeface="Arial" pitchFamily="34" charset="0"/>
              </a:rPr>
              <a:t>Fluorescent light bulbs use less energy and last longer than regular light bulbs.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TextBox 14"/>
          <p:cNvSpPr txBox="1"/>
          <p:nvPr/>
        </p:nvSpPr>
        <p:spPr>
          <a:xfrm>
            <a:off x="4609347" y="4833253"/>
            <a:ext cx="4964863" cy="1969770"/>
          </a:xfrm>
          <a:prstGeom prst="rect">
            <a:avLst/>
          </a:prstGeom>
          <a:noFill/>
        </p:spPr>
        <p:txBody>
          <a:bodyPr wrap="square" rtlCol="0">
            <a:spAutoFit/>
          </a:bodyPr>
          <a:lstStyle/>
          <a:p>
            <a:r>
              <a:rPr lang="en-US" sz="1400" b="1" i="1" dirty="0" smtClean="0">
                <a:solidFill>
                  <a:srgbClr val="000000"/>
                </a:solidFill>
              </a:rPr>
              <a:t>Educational Tools:</a:t>
            </a:r>
          </a:p>
          <a:p>
            <a:pPr algn="just">
              <a:spcBef>
                <a:spcPct val="20000"/>
              </a:spcBef>
            </a:pPr>
            <a:r>
              <a:rPr lang="en-US" sz="1200" dirty="0" smtClean="0">
                <a:solidFill>
                  <a:srgbClr val="000000"/>
                </a:solidFill>
              </a:rPr>
              <a:t>There will be various educational tools used at each event to help inform people of facts and ways to help the world.  The same educational tools will be used at each event but the facts will be modified to fit the theme of each event.  Examples of tools being used are informational booths, giveaways like notepads, pens and  magnets each with facts on them.  Also, coloring stations for kids  will be set up where they can learn in a very interactive way.  Our goal is to accommodate every age group and every type of learner.</a:t>
            </a:r>
          </a:p>
          <a:p>
            <a:endParaRPr lang="en-US" dirty="0"/>
          </a:p>
        </p:txBody>
      </p:sp>
      <p:sp>
        <p:nvSpPr>
          <p:cNvPr id="16" name="TextBox 15"/>
          <p:cNvSpPr txBox="1"/>
          <p:nvPr/>
        </p:nvSpPr>
        <p:spPr>
          <a:xfrm>
            <a:off x="364670" y="1869229"/>
            <a:ext cx="3882045" cy="892552"/>
          </a:xfrm>
          <a:prstGeom prst="rect">
            <a:avLst/>
          </a:prstGeom>
          <a:noFill/>
        </p:spPr>
        <p:txBody>
          <a:bodyPr wrap="square" rtlCol="0">
            <a:spAutoFit/>
          </a:bodyPr>
          <a:lstStyle/>
          <a:p>
            <a:pPr algn="just"/>
            <a:r>
              <a:rPr lang="en-US" sz="1400" b="1" i="1" dirty="0" err="1" smtClean="0">
                <a:solidFill>
                  <a:srgbClr val="000000"/>
                </a:solidFill>
              </a:rPr>
              <a:t>Facebook</a:t>
            </a:r>
            <a:r>
              <a:rPr lang="en-US" sz="1400" b="1" i="1" dirty="0" smtClean="0">
                <a:solidFill>
                  <a:srgbClr val="000000"/>
                </a:solidFill>
              </a:rPr>
              <a:t> Event Page:</a:t>
            </a:r>
          </a:p>
          <a:p>
            <a:pPr algn="just"/>
            <a:r>
              <a:rPr lang="en-US" sz="1200" dirty="0" smtClean="0">
                <a:solidFill>
                  <a:srgbClr val="000000"/>
                </a:solidFill>
              </a:rPr>
              <a:t>This will keep people updated on the event closest to them.  They will also be able to comment and upload their own pictures from the event</a:t>
            </a:r>
          </a:p>
        </p:txBody>
      </p:sp>
      <p:sp>
        <p:nvSpPr>
          <p:cNvPr id="18" name="Rectangle 17"/>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11</a:t>
            </a:r>
            <a:endParaRPr lang="en-US" sz="3200" b="1"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Subtitle 2"/>
          <p:cNvSpPr txBox="1">
            <a:spLocks/>
          </p:cNvSpPr>
          <p:nvPr/>
        </p:nvSpPr>
        <p:spPr>
          <a:xfrm>
            <a:off x="197148" y="1577129"/>
            <a:ext cx="9689371" cy="5001471"/>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sp>
        <p:nvSpPr>
          <p:cNvPr id="17" name="Title 1"/>
          <p:cNvSpPr>
            <a:spLocks noGrp="1"/>
          </p:cNvSpPr>
          <p:nvPr>
            <p:ph type="ctrTitle"/>
          </p:nvPr>
        </p:nvSpPr>
        <p:spPr>
          <a:xfrm>
            <a:off x="1714500" y="105495"/>
            <a:ext cx="8549640" cy="912029"/>
          </a:xfrm>
        </p:spPr>
        <p:txBody>
          <a:bodyPr>
            <a:normAutofit/>
          </a:bodyPr>
          <a:lstStyle/>
          <a:p>
            <a:pPr algn="l">
              <a:spcBef>
                <a:spcPts val="0"/>
              </a:spcBef>
            </a:pPr>
            <a:r>
              <a:rPr lang="en-US" sz="3600" dirty="0" smtClean="0">
                <a:latin typeface="Candara"/>
                <a:cs typeface="Candara"/>
              </a:rPr>
              <a:t>Event PR &amp;</a:t>
            </a:r>
            <a:endParaRPr lang="en-US" sz="3600" dirty="0">
              <a:latin typeface="Candara"/>
              <a:cs typeface="Candara"/>
            </a:endParaRPr>
          </a:p>
        </p:txBody>
      </p:sp>
      <p:pic>
        <p:nvPicPr>
          <p:cNvPr id="19" name="Picture 18" descr="B&amp;J Poster.jpg"/>
          <p:cNvPicPr>
            <a:picLocks noChangeAspect="1"/>
          </p:cNvPicPr>
          <p:nvPr/>
        </p:nvPicPr>
        <p:blipFill>
          <a:blip r:embed="rId3"/>
          <a:stretch>
            <a:fillRect/>
          </a:stretch>
        </p:blipFill>
        <p:spPr>
          <a:xfrm>
            <a:off x="6552910" y="2760215"/>
            <a:ext cx="2933989" cy="3734168"/>
          </a:xfrm>
          <a:prstGeom prst="rect">
            <a:avLst/>
          </a:prstGeom>
          <a:effectLst/>
        </p:spPr>
      </p:pic>
      <p:sp>
        <p:nvSpPr>
          <p:cNvPr id="20" name="TextBox 19"/>
          <p:cNvSpPr txBox="1"/>
          <p:nvPr/>
        </p:nvSpPr>
        <p:spPr>
          <a:xfrm>
            <a:off x="3359448" y="1598318"/>
            <a:ext cx="6216351" cy="1300356"/>
          </a:xfrm>
          <a:prstGeom prst="rect">
            <a:avLst/>
          </a:prstGeom>
          <a:noFill/>
        </p:spPr>
        <p:txBody>
          <a:bodyPr wrap="square" rtlCol="0">
            <a:spAutoFit/>
          </a:bodyPr>
          <a:lstStyle/>
          <a:p>
            <a:r>
              <a:rPr lang="en-US" sz="1400" b="1" dirty="0" smtClean="0">
                <a:solidFill>
                  <a:srgbClr val="000000"/>
                </a:solidFill>
              </a:rPr>
              <a:t>Contest Promotion</a:t>
            </a:r>
          </a:p>
          <a:p>
            <a:r>
              <a:rPr lang="en-US" sz="1050" b="1" dirty="0" smtClean="0">
                <a:solidFill>
                  <a:srgbClr val="000000"/>
                </a:solidFill>
              </a:rPr>
              <a:t>Objective:  </a:t>
            </a:r>
            <a:r>
              <a:rPr lang="en-US" sz="1050" dirty="0" smtClean="0">
                <a:solidFill>
                  <a:srgbClr val="000000"/>
                </a:solidFill>
              </a:rPr>
              <a:t>To connect consumer with the website and social media, as well as draw attractiveness to the event.</a:t>
            </a:r>
          </a:p>
          <a:p>
            <a:r>
              <a:rPr lang="en-US" sz="1050" b="1" dirty="0" smtClean="0">
                <a:solidFill>
                  <a:srgbClr val="000000"/>
                </a:solidFill>
              </a:rPr>
              <a:t>Strategy:  </a:t>
            </a:r>
            <a:r>
              <a:rPr lang="en-US" sz="1050" dirty="0" smtClean="0">
                <a:solidFill>
                  <a:srgbClr val="000000"/>
                </a:solidFill>
              </a:rPr>
              <a:t>Give the opportunity for consumers to give back and be rewarded for their help.</a:t>
            </a:r>
          </a:p>
          <a:p>
            <a:r>
              <a:rPr lang="en-US" sz="1050" b="1" dirty="0" smtClean="0">
                <a:solidFill>
                  <a:srgbClr val="000000"/>
                </a:solidFill>
              </a:rPr>
              <a:t>Tactics:  </a:t>
            </a:r>
            <a:r>
              <a:rPr lang="en-US" sz="1050" dirty="0" smtClean="0">
                <a:solidFill>
                  <a:srgbClr val="000000"/>
                </a:solidFill>
              </a:rPr>
              <a:t>Consumers will be asked to register online and post videos on Ben and Jerry’s </a:t>
            </a:r>
            <a:r>
              <a:rPr lang="en-US" sz="1050" dirty="0" err="1" smtClean="0">
                <a:solidFill>
                  <a:srgbClr val="000000"/>
                </a:solidFill>
              </a:rPr>
              <a:t>Facebook</a:t>
            </a:r>
            <a:r>
              <a:rPr lang="en-US" sz="1050" dirty="0" smtClean="0">
                <a:solidFill>
                  <a:srgbClr val="000000"/>
                </a:solidFill>
              </a:rPr>
              <a:t> page. Consumers will have the chance to be reward $1,000 to a social, environmental and economic foundation of their choice. The winners will also receive free Ben and Jerry’s ice cream for a year.</a:t>
            </a:r>
          </a:p>
          <a:p>
            <a:endParaRPr lang="en-US" sz="1200" dirty="0"/>
          </a:p>
        </p:txBody>
      </p:sp>
      <p:pic>
        <p:nvPicPr>
          <p:cNvPr id="21" name="Picture 2"/>
          <p:cNvPicPr>
            <a:picLocks noChangeAspect="1" noChangeArrowheads="1"/>
          </p:cNvPicPr>
          <p:nvPr/>
        </p:nvPicPr>
        <p:blipFill>
          <a:blip r:embed="rId4"/>
          <a:srcRect/>
          <a:stretch>
            <a:fillRect/>
          </a:stretch>
        </p:blipFill>
        <p:spPr bwMode="auto">
          <a:xfrm>
            <a:off x="3435648" y="2730225"/>
            <a:ext cx="2819634" cy="3751458"/>
          </a:xfrm>
          <a:prstGeom prst="rect">
            <a:avLst/>
          </a:prstGeom>
          <a:noFill/>
          <a:ln w="9525">
            <a:noFill/>
            <a:miter lim="800000"/>
            <a:headEnd/>
            <a:tailEnd/>
          </a:ln>
        </p:spPr>
      </p:pic>
      <p:sp>
        <p:nvSpPr>
          <p:cNvPr id="22" name="Subtitle 2"/>
          <p:cNvSpPr>
            <a:spLocks noGrp="1"/>
          </p:cNvSpPr>
          <p:nvPr>
            <p:ph type="subTitle" idx="1"/>
          </p:nvPr>
        </p:nvSpPr>
        <p:spPr>
          <a:xfrm>
            <a:off x="222548" y="2565125"/>
            <a:ext cx="3048000" cy="3966914"/>
          </a:xfrm>
          <a:noFill/>
        </p:spPr>
        <p:txBody>
          <a:bodyPr vert="horz" wrap="square" anchor="t">
            <a:noAutofit/>
          </a:bodyPr>
          <a:lstStyle/>
          <a:p>
            <a:pPr algn="just"/>
            <a:r>
              <a:rPr lang="en-US" sz="1000" b="1" dirty="0" smtClean="0">
                <a:solidFill>
                  <a:srgbClr val="000000"/>
                </a:solidFill>
              </a:rPr>
              <a:t>Objectives:</a:t>
            </a:r>
          </a:p>
          <a:p>
            <a:pPr algn="just"/>
            <a:r>
              <a:rPr lang="en-US" sz="1000" dirty="0" smtClean="0">
                <a:solidFill>
                  <a:srgbClr val="000000"/>
                </a:solidFill>
              </a:rPr>
              <a:t>To increase awareness  of the Social, Economic and Environmental</a:t>
            </a:r>
          </a:p>
          <a:p>
            <a:pPr algn="just"/>
            <a:r>
              <a:rPr lang="en-US" sz="1000" dirty="0" smtClean="0">
                <a:solidFill>
                  <a:srgbClr val="000000"/>
                </a:solidFill>
              </a:rPr>
              <a:t>issues that Ben &amp; Jerry’s supports by 30% by July 2011.</a:t>
            </a:r>
          </a:p>
          <a:p>
            <a:pPr algn="just"/>
            <a:r>
              <a:rPr lang="en-US" sz="1000" dirty="0" smtClean="0">
                <a:solidFill>
                  <a:srgbClr val="000000"/>
                </a:solidFill>
              </a:rPr>
              <a:t>To educate the public on the issues and ways to make a difference in the world by 50% by  June 2011.</a:t>
            </a:r>
          </a:p>
          <a:p>
            <a:pPr algn="just"/>
            <a:r>
              <a:rPr lang="en-US" sz="1000" dirty="0" smtClean="0">
                <a:solidFill>
                  <a:srgbClr val="000000"/>
                </a:solidFill>
              </a:rPr>
              <a:t>To increase involvement of employees by 20% by July 2011.</a:t>
            </a:r>
          </a:p>
          <a:p>
            <a:pPr algn="just"/>
            <a:r>
              <a:rPr lang="en-US" sz="1000" dirty="0" smtClean="0">
                <a:solidFill>
                  <a:srgbClr val="000000"/>
                </a:solidFill>
              </a:rPr>
              <a:t>To enforce a positive outlook of Ben &amp; Jerry’s and Unilever and the values that are important to them by 60% by July 2011.</a:t>
            </a:r>
          </a:p>
          <a:p>
            <a:pPr algn="just"/>
            <a:r>
              <a:rPr lang="en-US" sz="1000" dirty="0" smtClean="0">
                <a:solidFill>
                  <a:srgbClr val="000000"/>
                </a:solidFill>
              </a:rPr>
              <a:t>To promote involvement of the public to partner with and help Ben &amp; Jerry’s to make a difference by 40% by July 2011.</a:t>
            </a:r>
          </a:p>
          <a:p>
            <a:pPr algn="just"/>
            <a:r>
              <a:rPr lang="en-US" sz="1000" b="1" dirty="0" smtClean="0">
                <a:solidFill>
                  <a:srgbClr val="000000"/>
                </a:solidFill>
              </a:rPr>
              <a:t>Strategy:</a:t>
            </a:r>
          </a:p>
          <a:p>
            <a:pPr algn="just"/>
            <a:r>
              <a:rPr lang="en-US" sz="1000" dirty="0" smtClean="0">
                <a:solidFill>
                  <a:srgbClr val="000000"/>
                </a:solidFill>
              </a:rPr>
              <a:t>Use an informational tool to inform the public of the campaign.</a:t>
            </a:r>
          </a:p>
          <a:p>
            <a:pPr algn="just"/>
            <a:r>
              <a:rPr lang="en-US" sz="1000" dirty="0" smtClean="0">
                <a:solidFill>
                  <a:srgbClr val="000000"/>
                </a:solidFill>
              </a:rPr>
              <a:t>Create an inside company blog.</a:t>
            </a:r>
          </a:p>
          <a:p>
            <a:pPr algn="just"/>
            <a:r>
              <a:rPr lang="en-US" sz="1000" dirty="0" smtClean="0">
                <a:solidFill>
                  <a:srgbClr val="000000"/>
                </a:solidFill>
              </a:rPr>
              <a:t>Create a tool for employees to get more involved.</a:t>
            </a:r>
          </a:p>
          <a:p>
            <a:pPr algn="just"/>
            <a:r>
              <a:rPr lang="en-US" sz="1000" dirty="0" smtClean="0">
                <a:solidFill>
                  <a:srgbClr val="000000"/>
                </a:solidFill>
              </a:rPr>
              <a:t>Create an educational program at events.</a:t>
            </a:r>
          </a:p>
          <a:p>
            <a:pPr algn="just"/>
            <a:r>
              <a:rPr lang="en-US" sz="1000" dirty="0" smtClean="0">
                <a:solidFill>
                  <a:srgbClr val="000000"/>
                </a:solidFill>
              </a:rPr>
              <a:t>Use Social Media to promote events.</a:t>
            </a:r>
          </a:p>
          <a:p>
            <a:pPr algn="just"/>
            <a:endParaRPr lang="en-US" sz="1800" b="1" i="1" dirty="0" smtClean="0">
              <a:solidFill>
                <a:srgbClr val="000000"/>
              </a:solidFill>
            </a:endParaRPr>
          </a:p>
        </p:txBody>
      </p:sp>
      <p:sp>
        <p:nvSpPr>
          <p:cNvPr id="23" name="TextBox 22"/>
          <p:cNvSpPr txBox="1"/>
          <p:nvPr/>
        </p:nvSpPr>
        <p:spPr>
          <a:xfrm>
            <a:off x="209848" y="1623718"/>
            <a:ext cx="3048000" cy="984885"/>
          </a:xfrm>
          <a:prstGeom prst="rect">
            <a:avLst/>
          </a:prstGeom>
          <a:noFill/>
        </p:spPr>
        <p:txBody>
          <a:bodyPr wrap="square" rtlCol="0">
            <a:spAutoFit/>
          </a:bodyPr>
          <a:lstStyle/>
          <a:p>
            <a:r>
              <a:rPr lang="en-US" sz="1400" b="1" dirty="0" smtClean="0">
                <a:solidFill>
                  <a:srgbClr val="000000"/>
                </a:solidFill>
              </a:rPr>
              <a:t>Newsletter</a:t>
            </a:r>
            <a:endParaRPr lang="en-US" sz="1200" b="1" dirty="0" smtClean="0">
              <a:solidFill>
                <a:srgbClr val="000000"/>
              </a:solidFill>
            </a:endParaRPr>
          </a:p>
          <a:p>
            <a:r>
              <a:rPr lang="en-US" sz="1100" dirty="0" smtClean="0">
                <a:solidFill>
                  <a:srgbClr val="000000"/>
                </a:solidFill>
              </a:rPr>
              <a:t>This newsletter will help keep employees informed of what is going on in the campaign.  With this newsletter, the employees will be able to get more involved.</a:t>
            </a:r>
          </a:p>
        </p:txBody>
      </p:sp>
      <p:sp>
        <p:nvSpPr>
          <p:cNvPr id="25" name="Title 1"/>
          <p:cNvSpPr txBox="1">
            <a:spLocks/>
          </p:cNvSpPr>
          <p:nvPr/>
        </p:nvSpPr>
        <p:spPr>
          <a:xfrm>
            <a:off x="1717142" y="546321"/>
            <a:ext cx="3441719" cy="833015"/>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Candara"/>
                <a:ea typeface="+mj-ea"/>
                <a:cs typeface="Candara"/>
              </a:rPr>
              <a:t>Sales Promotion</a:t>
            </a:r>
            <a:endParaRPr kumimoji="0" lang="en-US" sz="3600" b="0" i="0" u="none" strike="noStrike" kern="1200" cap="none" spc="0" normalizeH="0" baseline="0" noProof="0" dirty="0">
              <a:ln>
                <a:noFill/>
              </a:ln>
              <a:solidFill>
                <a:schemeClr val="tx1"/>
              </a:solidFill>
              <a:effectLst/>
              <a:uLnTx/>
              <a:uFillTx/>
              <a:latin typeface="Candara"/>
              <a:ea typeface="+mj-ea"/>
              <a:cs typeface="Candara"/>
            </a:endParaRPr>
          </a:p>
        </p:txBody>
      </p:sp>
      <p:sp>
        <p:nvSpPr>
          <p:cNvPr id="26" name="Rectangle 25"/>
          <p:cNvSpPr/>
          <p:nvPr/>
        </p:nvSpPr>
        <p:spPr>
          <a:xfrm flipV="1">
            <a:off x="-101600" y="777409"/>
            <a:ext cx="18415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1" name="Rectangle 10"/>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12</a:t>
            </a:r>
            <a:endParaRPr lang="en-US" sz="32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4" name="Subtitle 2"/>
          <p:cNvSpPr txBox="1">
            <a:spLocks/>
          </p:cNvSpPr>
          <p:nvPr/>
        </p:nvSpPr>
        <p:spPr>
          <a:xfrm>
            <a:off x="197148" y="1577129"/>
            <a:ext cx="9689371" cy="4823671"/>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itle 1"/>
          <p:cNvSpPr>
            <a:spLocks noGrp="1"/>
          </p:cNvSpPr>
          <p:nvPr>
            <p:ph type="ctrTitle"/>
          </p:nvPr>
        </p:nvSpPr>
        <p:spPr>
          <a:xfrm>
            <a:off x="-800100" y="-101600"/>
            <a:ext cx="8549640" cy="1666029"/>
          </a:xfrm>
        </p:spPr>
        <p:txBody>
          <a:bodyPr>
            <a:normAutofit/>
          </a:bodyPr>
          <a:lstStyle/>
          <a:p>
            <a:r>
              <a:rPr lang="en-US" sz="3600" dirty="0" smtClean="0">
                <a:latin typeface="Candara"/>
                <a:cs typeface="Candara"/>
              </a:rPr>
              <a:t>Sales Promotion</a:t>
            </a:r>
            <a:endParaRPr lang="en-US" sz="3600" dirty="0">
              <a:latin typeface="Candara"/>
              <a:cs typeface="Candara"/>
            </a:endParaRPr>
          </a:p>
        </p:txBody>
      </p:sp>
      <p:sp>
        <p:nvSpPr>
          <p:cNvPr id="9" name="Rectangle 8"/>
          <p:cNvSpPr/>
          <p:nvPr/>
        </p:nvSpPr>
        <p:spPr>
          <a:xfrm flipV="1">
            <a:off x="-76200" y="777409"/>
            <a:ext cx="18669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pic>
        <p:nvPicPr>
          <p:cNvPr id="10" name="Picture 9" descr="Peace Sign.jpg"/>
          <p:cNvPicPr>
            <a:picLocks noChangeAspect="1"/>
          </p:cNvPicPr>
          <p:nvPr/>
        </p:nvPicPr>
        <p:blipFill>
          <a:blip r:embed="rId3"/>
          <a:stretch>
            <a:fillRect/>
          </a:stretch>
        </p:blipFill>
        <p:spPr>
          <a:xfrm>
            <a:off x="3701293" y="1577129"/>
            <a:ext cx="2851937" cy="2851937"/>
          </a:xfrm>
          <a:prstGeom prst="rect">
            <a:avLst/>
          </a:prstGeom>
        </p:spPr>
      </p:pic>
      <p:sp>
        <p:nvSpPr>
          <p:cNvPr id="11" name="TextBox 10"/>
          <p:cNvSpPr txBox="1"/>
          <p:nvPr/>
        </p:nvSpPr>
        <p:spPr>
          <a:xfrm>
            <a:off x="267429" y="1843743"/>
            <a:ext cx="3351342" cy="2585323"/>
          </a:xfrm>
          <a:prstGeom prst="rect">
            <a:avLst/>
          </a:prstGeom>
          <a:noFill/>
        </p:spPr>
        <p:txBody>
          <a:bodyPr wrap="square" rtlCol="0">
            <a:spAutoFit/>
          </a:bodyPr>
          <a:lstStyle/>
          <a:p>
            <a:pPr algn="just"/>
            <a:r>
              <a:rPr lang="en-US" sz="1200" b="1" dirty="0" smtClean="0"/>
              <a:t>Objective S: </a:t>
            </a:r>
            <a:r>
              <a:rPr lang="en-US" sz="1200" dirty="0" smtClean="0"/>
              <a:t>To increase awareness for the Social Sunday event within two weeks of the event.</a:t>
            </a:r>
          </a:p>
          <a:p>
            <a:pPr algn="just"/>
            <a:endParaRPr lang="en-US" sz="1200" b="1" dirty="0" smtClean="0"/>
          </a:p>
          <a:p>
            <a:pPr algn="just"/>
            <a:r>
              <a:rPr lang="en-US" sz="1200" b="1" dirty="0" smtClean="0"/>
              <a:t>Strategy S: </a:t>
            </a:r>
            <a:r>
              <a:rPr lang="en-US" sz="1200" dirty="0" smtClean="0"/>
              <a:t>Interactive tactic to make consumers aware and involved of social issues around them.</a:t>
            </a:r>
          </a:p>
          <a:p>
            <a:pPr algn="just"/>
            <a:endParaRPr lang="en-US" sz="1200" b="1" dirty="0" smtClean="0"/>
          </a:p>
          <a:p>
            <a:pPr algn="just"/>
            <a:r>
              <a:rPr lang="en-US" sz="1200" b="1" dirty="0" smtClean="0"/>
              <a:t>Tactic S: </a:t>
            </a:r>
            <a:r>
              <a:rPr lang="en-US" sz="1200" dirty="0" smtClean="0"/>
              <a:t>Ben &amp; Jerry’s will team up with Habitat for Humanity, to build a house in two weeks at the site of the event. Create a positive uplifting tone about fighting against homelessness in America. Viewers passing by will be able to participate by signing up for spots or at that time, if spots are available.</a:t>
            </a:r>
          </a:p>
          <a:p>
            <a:endParaRPr lang="en-US" dirty="0"/>
          </a:p>
        </p:txBody>
      </p:sp>
      <p:sp>
        <p:nvSpPr>
          <p:cNvPr id="12" name="TextBox 11"/>
          <p:cNvSpPr txBox="1"/>
          <p:nvPr/>
        </p:nvSpPr>
        <p:spPr>
          <a:xfrm>
            <a:off x="3340101" y="4375309"/>
            <a:ext cx="3825240" cy="2215991"/>
          </a:xfrm>
          <a:prstGeom prst="rect">
            <a:avLst/>
          </a:prstGeom>
          <a:noFill/>
        </p:spPr>
        <p:txBody>
          <a:bodyPr wrap="square" rtlCol="0">
            <a:spAutoFit/>
          </a:bodyPr>
          <a:lstStyle/>
          <a:p>
            <a:pPr algn="just"/>
            <a:endParaRPr lang="en-US" sz="1200" dirty="0" smtClean="0"/>
          </a:p>
          <a:p>
            <a:pPr algn="just"/>
            <a:r>
              <a:rPr lang="en-US" sz="1200" b="1" dirty="0" smtClean="0"/>
              <a:t>Objective E: </a:t>
            </a:r>
            <a:r>
              <a:rPr lang="en-US" sz="1200" dirty="0" smtClean="0"/>
              <a:t>To create curiosity and increase awareness about Eco-Centric event within two weeks of the event.</a:t>
            </a:r>
          </a:p>
          <a:p>
            <a:pPr algn="just"/>
            <a:endParaRPr lang="en-US" sz="1200" b="1" dirty="0" smtClean="0"/>
          </a:p>
          <a:p>
            <a:pPr algn="just"/>
            <a:r>
              <a:rPr lang="en-US" sz="1200" b="1" dirty="0" smtClean="0"/>
              <a:t>Strategy E: </a:t>
            </a:r>
            <a:r>
              <a:rPr lang="en-US" sz="1200" dirty="0" smtClean="0"/>
              <a:t>Teaser tactic to make consumers stop and become intrigued about the message.</a:t>
            </a:r>
          </a:p>
          <a:p>
            <a:pPr algn="just"/>
            <a:endParaRPr lang="en-US" sz="1200" b="1" dirty="0" smtClean="0"/>
          </a:p>
          <a:p>
            <a:pPr algn="just"/>
            <a:r>
              <a:rPr lang="en-US" sz="1200" b="1" dirty="0" smtClean="0"/>
              <a:t>Tactic E: </a:t>
            </a:r>
            <a:r>
              <a:rPr lang="en-US" sz="1200" dirty="0" smtClean="0"/>
              <a:t>Display a gigantic aquarium at the site of the event.  The aquarium will serve as a message about genetically engineered animals.</a:t>
            </a:r>
          </a:p>
          <a:p>
            <a:endParaRPr lang="en-US" dirty="0"/>
          </a:p>
        </p:txBody>
      </p:sp>
      <p:sp>
        <p:nvSpPr>
          <p:cNvPr id="13" name="TextBox 12"/>
          <p:cNvSpPr txBox="1"/>
          <p:nvPr/>
        </p:nvSpPr>
        <p:spPr>
          <a:xfrm>
            <a:off x="6578630" y="1892300"/>
            <a:ext cx="3307889" cy="2215991"/>
          </a:xfrm>
          <a:prstGeom prst="rect">
            <a:avLst/>
          </a:prstGeom>
          <a:noFill/>
        </p:spPr>
        <p:txBody>
          <a:bodyPr wrap="square" rtlCol="0">
            <a:spAutoFit/>
          </a:bodyPr>
          <a:lstStyle/>
          <a:p>
            <a:pPr algn="just"/>
            <a:r>
              <a:rPr lang="en-US" sz="1200" b="1" dirty="0" smtClean="0"/>
              <a:t>Objective E: </a:t>
            </a:r>
            <a:r>
              <a:rPr lang="en-US" sz="1200" dirty="0" smtClean="0"/>
              <a:t>To create awareness and curiosity about the Economic Evolution event.</a:t>
            </a:r>
          </a:p>
          <a:p>
            <a:pPr algn="just"/>
            <a:endParaRPr lang="en-US" sz="1200" dirty="0" smtClean="0"/>
          </a:p>
          <a:p>
            <a:pPr algn="just"/>
            <a:r>
              <a:rPr lang="en-US" sz="1200" b="1" dirty="0" smtClean="0"/>
              <a:t>Strategy E: </a:t>
            </a:r>
            <a:r>
              <a:rPr lang="en-US" sz="1200" dirty="0" smtClean="0"/>
              <a:t>Teaser tactic will be placed two weeks prior to the event that will create curiosity in consumers minds</a:t>
            </a:r>
          </a:p>
          <a:p>
            <a:pPr algn="just"/>
            <a:endParaRPr lang="en-US" sz="1200" b="1" dirty="0" smtClean="0"/>
          </a:p>
          <a:p>
            <a:pPr algn="just"/>
            <a:r>
              <a:rPr lang="en-US" sz="1200" b="1" dirty="0" smtClean="0"/>
              <a:t>Tactic E: </a:t>
            </a:r>
            <a:r>
              <a:rPr lang="en-US" sz="1200" dirty="0" smtClean="0"/>
              <a:t>Fake money will be hanging down from branches. The message will ask consumers “Does money really grow on trees?”</a:t>
            </a:r>
          </a:p>
          <a:p>
            <a:endParaRPr lang="en-US" dirty="0"/>
          </a:p>
        </p:txBody>
      </p:sp>
      <p:sp>
        <p:nvSpPr>
          <p:cNvPr id="17" name="Title 1"/>
          <p:cNvSpPr txBox="1">
            <a:spLocks/>
          </p:cNvSpPr>
          <p:nvPr/>
        </p:nvSpPr>
        <p:spPr>
          <a:xfrm>
            <a:off x="-1384300" y="238971"/>
            <a:ext cx="8549640" cy="1666029"/>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Candara"/>
                <a:ea typeface="+mj-ea"/>
                <a:cs typeface="Candara"/>
              </a:rPr>
              <a:t>Guerilla Marketing</a:t>
            </a:r>
            <a:endParaRPr kumimoji="0" lang="en-US" sz="2000" b="0" i="0" u="none" strike="noStrike" kern="1200" cap="none" spc="0" normalizeH="0" baseline="0" noProof="0" dirty="0">
              <a:ln>
                <a:noFill/>
              </a:ln>
              <a:solidFill>
                <a:schemeClr val="tx1"/>
              </a:solidFill>
              <a:effectLst/>
              <a:uLnTx/>
              <a:uFillTx/>
              <a:latin typeface="Candara"/>
              <a:ea typeface="+mj-ea"/>
              <a:cs typeface="Candara"/>
            </a:endParaRPr>
          </a:p>
        </p:txBody>
      </p:sp>
      <p:sp>
        <p:nvSpPr>
          <p:cNvPr id="15" name="Rectangle 14"/>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13</a:t>
            </a:r>
            <a:endParaRPr lang="en-US" sz="32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Subtitle 2"/>
          <p:cNvSpPr txBox="1">
            <a:spLocks/>
          </p:cNvSpPr>
          <p:nvPr/>
        </p:nvSpPr>
        <p:spPr>
          <a:xfrm>
            <a:off x="197148" y="1577129"/>
            <a:ext cx="9689371" cy="5001471"/>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itle 1"/>
          <p:cNvSpPr>
            <a:spLocks noGrp="1"/>
          </p:cNvSpPr>
          <p:nvPr>
            <p:ph type="ctrTitle"/>
          </p:nvPr>
        </p:nvSpPr>
        <p:spPr>
          <a:xfrm>
            <a:off x="-787400" y="-88900"/>
            <a:ext cx="8549640" cy="1666029"/>
          </a:xfrm>
        </p:spPr>
        <p:txBody>
          <a:bodyPr>
            <a:normAutofit/>
          </a:bodyPr>
          <a:lstStyle/>
          <a:p>
            <a:r>
              <a:rPr lang="en-US" sz="3600" dirty="0" smtClean="0">
                <a:latin typeface="Candara"/>
                <a:cs typeface="Candara"/>
              </a:rPr>
              <a:t>Sales Promotion</a:t>
            </a:r>
            <a:endParaRPr lang="en-US" sz="3600" dirty="0">
              <a:latin typeface="Candara"/>
              <a:cs typeface="Candara"/>
            </a:endParaRPr>
          </a:p>
        </p:txBody>
      </p:sp>
      <p:sp>
        <p:nvSpPr>
          <p:cNvPr id="9" name="Rectangle 8"/>
          <p:cNvSpPr/>
          <p:nvPr/>
        </p:nvSpPr>
        <p:spPr>
          <a:xfrm flipV="1">
            <a:off x="0" y="777409"/>
            <a:ext cx="18415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pic>
        <p:nvPicPr>
          <p:cNvPr id="10" name="Picture 9" descr="event marketing.jpg"/>
          <p:cNvPicPr>
            <a:picLocks noChangeAspect="1"/>
          </p:cNvPicPr>
          <p:nvPr/>
        </p:nvPicPr>
        <p:blipFill>
          <a:blip r:embed="rId3"/>
          <a:srcRect t="6000"/>
          <a:stretch>
            <a:fillRect/>
          </a:stretch>
        </p:blipFill>
        <p:spPr>
          <a:xfrm>
            <a:off x="3419354" y="1650789"/>
            <a:ext cx="3556000" cy="3342640"/>
          </a:xfrm>
          <a:prstGeom prst="rect">
            <a:avLst/>
          </a:prstGeom>
        </p:spPr>
      </p:pic>
      <p:sp>
        <p:nvSpPr>
          <p:cNvPr id="11" name="TextBox 10"/>
          <p:cNvSpPr txBox="1"/>
          <p:nvPr/>
        </p:nvSpPr>
        <p:spPr>
          <a:xfrm>
            <a:off x="298450" y="1701801"/>
            <a:ext cx="2857500" cy="3508652"/>
          </a:xfrm>
          <a:prstGeom prst="rect">
            <a:avLst/>
          </a:prstGeom>
          <a:noFill/>
        </p:spPr>
        <p:txBody>
          <a:bodyPr wrap="square" rtlCol="0">
            <a:spAutoFit/>
          </a:bodyPr>
          <a:lstStyle/>
          <a:p>
            <a:pPr algn="just"/>
            <a:r>
              <a:rPr lang="en-US" sz="1200" b="1" dirty="0" smtClean="0"/>
              <a:t>Objective S: </a:t>
            </a:r>
            <a:r>
              <a:rPr lang="en-US" sz="1200" dirty="0" smtClean="0"/>
              <a:t>To create awareness of Social Sunday issues and its importance in the United States. This will show that Unilever wants what is best for its consumers and the nation.</a:t>
            </a:r>
          </a:p>
          <a:p>
            <a:pPr algn="just"/>
            <a:endParaRPr lang="en-US" sz="1200" b="1" dirty="0" smtClean="0"/>
          </a:p>
          <a:p>
            <a:pPr algn="just"/>
            <a:r>
              <a:rPr lang="en-US" sz="1200" b="1" dirty="0" smtClean="0"/>
              <a:t>Strategy S: </a:t>
            </a:r>
            <a:r>
              <a:rPr lang="en-US" sz="1200" dirty="0" smtClean="0"/>
              <a:t>To combine music, fun, and foundations to bring people together and let them their voices ring loud.</a:t>
            </a:r>
          </a:p>
          <a:p>
            <a:pPr algn="just"/>
            <a:endParaRPr lang="en-US" sz="1200" b="1" dirty="0" smtClean="0"/>
          </a:p>
          <a:p>
            <a:pPr algn="just"/>
            <a:r>
              <a:rPr lang="en-US" sz="1200" b="1" dirty="0" smtClean="0"/>
              <a:t>Tactic S: </a:t>
            </a:r>
            <a:r>
              <a:rPr lang="en-US" sz="1200" dirty="0" smtClean="0"/>
              <a:t> A Giant Ice Cream Sunday will be </a:t>
            </a:r>
          </a:p>
          <a:p>
            <a:pPr algn="just"/>
            <a:r>
              <a:rPr lang="en-US" sz="1200" dirty="0" smtClean="0"/>
              <a:t>created. Everyone can contribute a topping </a:t>
            </a:r>
          </a:p>
          <a:p>
            <a:pPr algn="just"/>
            <a:r>
              <a:rPr lang="en-US" sz="1200" dirty="0" smtClean="0"/>
              <a:t>and get their own scoop.  A big concert at the end. There will be a booth where everyone make their own picket sign for what you believe in to be held up during concert.</a:t>
            </a:r>
          </a:p>
          <a:p>
            <a:endParaRPr lang="en-US" dirty="0"/>
          </a:p>
        </p:txBody>
      </p:sp>
      <p:sp>
        <p:nvSpPr>
          <p:cNvPr id="12" name="TextBox 11"/>
          <p:cNvSpPr txBox="1"/>
          <p:nvPr/>
        </p:nvSpPr>
        <p:spPr>
          <a:xfrm>
            <a:off x="3262702" y="4732656"/>
            <a:ext cx="4207952" cy="2031325"/>
          </a:xfrm>
          <a:prstGeom prst="rect">
            <a:avLst/>
          </a:prstGeom>
          <a:noFill/>
        </p:spPr>
        <p:txBody>
          <a:bodyPr wrap="square" rtlCol="0">
            <a:spAutoFit/>
          </a:bodyPr>
          <a:lstStyle/>
          <a:p>
            <a:pPr algn="just"/>
            <a:r>
              <a:rPr lang="en-US" sz="1200" b="1" dirty="0" smtClean="0"/>
              <a:t>Objective E: </a:t>
            </a:r>
            <a:r>
              <a:rPr lang="en-US" sz="1200" dirty="0" smtClean="0"/>
              <a:t>To stress the importance of the environment and how to create and take care of it. This will also be a chance for Unilever to promote fair trade.</a:t>
            </a:r>
          </a:p>
          <a:p>
            <a:pPr algn="just"/>
            <a:endParaRPr lang="en-US" sz="1200" b="1" dirty="0" smtClean="0"/>
          </a:p>
          <a:p>
            <a:pPr algn="just"/>
            <a:r>
              <a:rPr lang="en-US" sz="1200" b="1" dirty="0" smtClean="0"/>
              <a:t>Strategy E: </a:t>
            </a:r>
            <a:r>
              <a:rPr lang="en-US" sz="1200" dirty="0" smtClean="0"/>
              <a:t>To bring to </a:t>
            </a:r>
            <a:r>
              <a:rPr lang="en-US" sz="1200" i="1" dirty="0" smtClean="0"/>
              <a:t>life </a:t>
            </a:r>
            <a:r>
              <a:rPr lang="en-US" sz="1200" dirty="0" smtClean="0"/>
              <a:t>the Earth and its beauty.</a:t>
            </a:r>
            <a:endParaRPr lang="en-US" sz="1200" i="1" dirty="0" smtClean="0"/>
          </a:p>
          <a:p>
            <a:pPr algn="just"/>
            <a:endParaRPr lang="en-US" sz="1200" b="1" dirty="0" smtClean="0"/>
          </a:p>
          <a:p>
            <a:pPr algn="just"/>
            <a:r>
              <a:rPr lang="en-US" sz="1200" b="1" dirty="0" smtClean="0"/>
              <a:t>Tactic E: </a:t>
            </a:r>
            <a:r>
              <a:rPr lang="en-US" sz="1200" dirty="0" smtClean="0"/>
              <a:t>Live gardens, painting pots, planting seeds/gardens. Live farm animals feeding and rides. Building bird houses, bug houses. And of course tons of ice cream and food.</a:t>
            </a:r>
          </a:p>
          <a:p>
            <a:endParaRPr lang="en-US" dirty="0"/>
          </a:p>
        </p:txBody>
      </p:sp>
      <p:sp>
        <p:nvSpPr>
          <p:cNvPr id="13" name="TextBox 12"/>
          <p:cNvSpPr txBox="1"/>
          <p:nvPr/>
        </p:nvSpPr>
        <p:spPr>
          <a:xfrm>
            <a:off x="7191254" y="1701801"/>
            <a:ext cx="2550553" cy="2954655"/>
          </a:xfrm>
          <a:prstGeom prst="rect">
            <a:avLst/>
          </a:prstGeom>
          <a:noFill/>
        </p:spPr>
        <p:txBody>
          <a:bodyPr wrap="square" rtlCol="0">
            <a:spAutoFit/>
          </a:bodyPr>
          <a:lstStyle/>
          <a:p>
            <a:pPr algn="just"/>
            <a:r>
              <a:rPr lang="en-US" sz="1200" b="1" dirty="0" smtClean="0"/>
              <a:t>Objective E: </a:t>
            </a:r>
            <a:r>
              <a:rPr lang="en-US" sz="1200" dirty="0" smtClean="0"/>
              <a:t>To create an interactive learning environment about the economy and its fundamentals.</a:t>
            </a:r>
          </a:p>
          <a:p>
            <a:pPr algn="just"/>
            <a:endParaRPr lang="en-US" sz="1200" b="1" dirty="0" smtClean="0"/>
          </a:p>
          <a:p>
            <a:pPr algn="just"/>
            <a:r>
              <a:rPr lang="en-US" sz="1200" b="1" dirty="0" smtClean="0"/>
              <a:t>Strategy E: </a:t>
            </a:r>
            <a:r>
              <a:rPr lang="en-US" sz="1200" dirty="0" smtClean="0"/>
              <a:t>Interactive family fun that is simple and easy to understand– its not a Macroeconomics class.</a:t>
            </a:r>
          </a:p>
          <a:p>
            <a:pPr algn="just"/>
            <a:endParaRPr lang="en-US" sz="1200" b="1" dirty="0" smtClean="0"/>
          </a:p>
          <a:p>
            <a:pPr algn="just"/>
            <a:r>
              <a:rPr lang="en-US" sz="1200" b="1" dirty="0" smtClean="0"/>
              <a:t>Tactic E: </a:t>
            </a:r>
            <a:r>
              <a:rPr lang="en-US" sz="1200" dirty="0" smtClean="0"/>
              <a:t>Mad Money Speaker. Money Grabbing Machine. Giant board game themed around basic economics, such as "Life" and "Pay Day.”  People can walk on the board move forward and backward.</a:t>
            </a:r>
          </a:p>
          <a:p>
            <a:endParaRPr lang="en-US" dirty="0"/>
          </a:p>
        </p:txBody>
      </p:sp>
      <p:sp>
        <p:nvSpPr>
          <p:cNvPr id="14" name="Title 1"/>
          <p:cNvSpPr txBox="1">
            <a:spLocks/>
          </p:cNvSpPr>
          <p:nvPr/>
        </p:nvSpPr>
        <p:spPr>
          <a:xfrm>
            <a:off x="-1459986" y="251671"/>
            <a:ext cx="8549640" cy="1666029"/>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Candara"/>
                <a:ea typeface="+mj-ea"/>
                <a:cs typeface="Candara"/>
              </a:rPr>
              <a:t>Event</a:t>
            </a:r>
            <a:r>
              <a:rPr kumimoji="0" lang="en-US" sz="2000" b="0" i="0" u="none" strike="noStrike" kern="1200" cap="none" spc="0" normalizeH="0" noProof="0" dirty="0" smtClean="0">
                <a:ln>
                  <a:noFill/>
                </a:ln>
                <a:solidFill>
                  <a:schemeClr val="tx1"/>
                </a:solidFill>
                <a:effectLst/>
                <a:uLnTx/>
                <a:uFillTx/>
                <a:latin typeface="Candara"/>
                <a:ea typeface="+mj-ea"/>
                <a:cs typeface="Candara"/>
              </a:rPr>
              <a:t> Marketing</a:t>
            </a:r>
            <a:endParaRPr kumimoji="0" lang="en-US" sz="2000" b="0" i="0" u="none" strike="noStrike" kern="1200" cap="none" spc="0" normalizeH="0" baseline="0" noProof="0" dirty="0">
              <a:ln>
                <a:noFill/>
              </a:ln>
              <a:solidFill>
                <a:schemeClr val="tx1"/>
              </a:solidFill>
              <a:effectLst/>
              <a:uLnTx/>
              <a:uFillTx/>
              <a:latin typeface="Candara"/>
              <a:ea typeface="+mj-ea"/>
              <a:cs typeface="Candara"/>
            </a:endParaRPr>
          </a:p>
        </p:txBody>
      </p:sp>
      <p:sp>
        <p:nvSpPr>
          <p:cNvPr id="15" name="Rectangle 14"/>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14</a:t>
            </a:r>
            <a:endParaRPr lang="en-US" sz="32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 name="Subtitle 2"/>
          <p:cNvSpPr txBox="1">
            <a:spLocks/>
          </p:cNvSpPr>
          <p:nvPr/>
        </p:nvSpPr>
        <p:spPr>
          <a:xfrm>
            <a:off x="248857" y="1346200"/>
            <a:ext cx="9506971" cy="5370148"/>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itle 1"/>
          <p:cNvSpPr>
            <a:spLocks noGrp="1"/>
          </p:cNvSpPr>
          <p:nvPr>
            <p:ph type="ctrTitle"/>
          </p:nvPr>
        </p:nvSpPr>
        <p:spPr>
          <a:xfrm>
            <a:off x="-939800" y="-63500"/>
            <a:ext cx="8549640" cy="1666029"/>
          </a:xfrm>
        </p:spPr>
        <p:txBody>
          <a:bodyPr>
            <a:normAutofit/>
          </a:bodyPr>
          <a:lstStyle/>
          <a:p>
            <a:r>
              <a:rPr lang="en-US" sz="3600" dirty="0" smtClean="0">
                <a:latin typeface="Candara"/>
                <a:cs typeface="Candara"/>
              </a:rPr>
              <a:t>Sales Promotion</a:t>
            </a:r>
            <a:endParaRPr lang="en-US" sz="3600" dirty="0">
              <a:latin typeface="Candara"/>
              <a:cs typeface="Candara"/>
            </a:endParaRPr>
          </a:p>
        </p:txBody>
      </p:sp>
      <p:sp>
        <p:nvSpPr>
          <p:cNvPr id="8" name="Subtitle 2"/>
          <p:cNvSpPr>
            <a:spLocks noGrp="1"/>
          </p:cNvSpPr>
          <p:nvPr>
            <p:ph type="subTitle" idx="1"/>
          </p:nvPr>
        </p:nvSpPr>
        <p:spPr>
          <a:xfrm>
            <a:off x="363157" y="1438645"/>
            <a:ext cx="1021143" cy="392484"/>
          </a:xfrm>
          <a:noFill/>
        </p:spPr>
        <p:txBody>
          <a:bodyPr vert="horz" wrap="square" anchor="t">
            <a:noAutofit/>
          </a:bodyPr>
          <a:lstStyle/>
          <a:p>
            <a:pPr algn="l"/>
            <a:r>
              <a:rPr lang="en-US" sz="1600" b="1" i="1" dirty="0" smtClean="0">
                <a:solidFill>
                  <a:srgbClr val="000000"/>
                </a:solidFill>
              </a:rPr>
              <a:t>Coupon</a:t>
            </a:r>
            <a:endParaRPr lang="en-US" sz="2000" dirty="0" smtClean="0">
              <a:solidFill>
                <a:srgbClr val="000000"/>
              </a:solidFill>
            </a:endParaRPr>
          </a:p>
          <a:p>
            <a:pPr algn="l"/>
            <a:endParaRPr lang="en-US" sz="1200" dirty="0" smtClean="0">
              <a:solidFill>
                <a:srgbClr val="000000"/>
              </a:solidFill>
            </a:endParaRPr>
          </a:p>
          <a:p>
            <a:pPr algn="just"/>
            <a:endParaRPr lang="en-US" sz="1200" dirty="0" smtClean="0">
              <a:solidFill>
                <a:schemeClr val="tx1"/>
              </a:solidFill>
            </a:endParaRPr>
          </a:p>
        </p:txBody>
      </p:sp>
      <p:sp>
        <p:nvSpPr>
          <p:cNvPr id="9" name="Rectangle 8"/>
          <p:cNvSpPr/>
          <p:nvPr/>
        </p:nvSpPr>
        <p:spPr>
          <a:xfrm flipV="1">
            <a:off x="-38100" y="790108"/>
            <a:ext cx="17145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0" name="TextBox 9"/>
          <p:cNvSpPr txBox="1"/>
          <p:nvPr/>
        </p:nvSpPr>
        <p:spPr>
          <a:xfrm>
            <a:off x="375857" y="3987800"/>
            <a:ext cx="4323143" cy="2893099"/>
          </a:xfrm>
          <a:prstGeom prst="rect">
            <a:avLst/>
          </a:prstGeom>
          <a:noFill/>
        </p:spPr>
        <p:txBody>
          <a:bodyPr wrap="square" rtlCol="0">
            <a:spAutoFit/>
          </a:bodyPr>
          <a:lstStyle/>
          <a:p>
            <a:pPr algn="just"/>
            <a:r>
              <a:rPr lang="en-US" sz="1200" b="1" dirty="0" smtClean="0">
                <a:solidFill>
                  <a:srgbClr val="000000"/>
                </a:solidFill>
              </a:rPr>
              <a:t>Objective: </a:t>
            </a:r>
            <a:r>
              <a:rPr lang="en-US" sz="1200" dirty="0" smtClean="0"/>
              <a:t>To increase short-term sales by 5% in one year for Ben and Jerry’s pints of ice cream.</a:t>
            </a:r>
          </a:p>
          <a:p>
            <a:pPr algn="just"/>
            <a:endParaRPr lang="en-US" sz="300" b="1" dirty="0" smtClean="0"/>
          </a:p>
          <a:p>
            <a:pPr algn="just"/>
            <a:r>
              <a:rPr lang="en-US" sz="1200" b="1" dirty="0" smtClean="0"/>
              <a:t>Strategy: </a:t>
            </a:r>
            <a:r>
              <a:rPr lang="en-US" sz="1200" dirty="0" smtClean="0"/>
              <a:t>Offer value emotionally as well as giving mothers extra value to their purchase. Show the bond and care between a mother and child. Link this relationship with Ben and Jerry’s ice cream.</a:t>
            </a:r>
          </a:p>
          <a:p>
            <a:pPr algn="just"/>
            <a:endParaRPr lang="en-US" sz="300" b="1" dirty="0" smtClean="0"/>
          </a:p>
          <a:p>
            <a:pPr algn="just"/>
            <a:r>
              <a:rPr lang="en-US" sz="1200" b="1" dirty="0" smtClean="0"/>
              <a:t>Tactic:  </a:t>
            </a:r>
            <a:r>
              <a:rPr lang="en-US" sz="1200" dirty="0" smtClean="0"/>
              <a:t>Offer a free mini Ben and Jerry’s ice cream with purchase of a pint. The mini is a perfect size for a child.  The coupon is heart warming by showing a big pint and mini holding hands, relating to mother and child.  The coupon aims to offer mothers the opportunity to bond with their children over ice cream.  The coupon will be offered in coupon catalogs in Target, Walgreens, Wal-Mart and CVS.</a:t>
            </a:r>
          </a:p>
          <a:p>
            <a:endParaRPr lang="en-US" dirty="0"/>
          </a:p>
        </p:txBody>
      </p:sp>
      <p:pic>
        <p:nvPicPr>
          <p:cNvPr id="11" name="Picture 10" descr="CouponB&amp;J.jpg"/>
          <p:cNvPicPr>
            <a:picLocks noChangeAspect="1"/>
          </p:cNvPicPr>
          <p:nvPr/>
        </p:nvPicPr>
        <p:blipFill>
          <a:blip r:embed="rId3"/>
          <a:stretch>
            <a:fillRect/>
          </a:stretch>
        </p:blipFill>
        <p:spPr>
          <a:xfrm>
            <a:off x="426657" y="1780329"/>
            <a:ext cx="4272343" cy="2136172"/>
          </a:xfrm>
          <a:prstGeom prst="rect">
            <a:avLst/>
          </a:prstGeom>
          <a:effectLst>
            <a:outerShdw blurRad="50800" dist="38100" algn="r">
              <a:srgbClr val="000000">
                <a:alpha val="43000"/>
              </a:srgbClr>
            </a:outerShdw>
          </a:effectLst>
        </p:spPr>
      </p:pic>
      <p:pic>
        <p:nvPicPr>
          <p:cNvPr id="12" name="Picture 11" descr="BenJerry.jpg"/>
          <p:cNvPicPr>
            <a:picLocks noChangeAspect="1"/>
          </p:cNvPicPr>
          <p:nvPr/>
        </p:nvPicPr>
        <p:blipFill>
          <a:blip r:embed="rId4"/>
          <a:stretch>
            <a:fillRect/>
          </a:stretch>
        </p:blipFill>
        <p:spPr>
          <a:xfrm>
            <a:off x="6022651" y="4371130"/>
            <a:ext cx="2539377" cy="2136172"/>
          </a:xfrm>
          <a:prstGeom prst="rect">
            <a:avLst/>
          </a:prstGeom>
          <a:effectLst>
            <a:outerShdw blurRad="50800" dist="38100" dir="2700000" algn="br">
              <a:srgbClr val="000000">
                <a:alpha val="43000"/>
              </a:srgbClr>
            </a:outerShdw>
          </a:effectLst>
        </p:spPr>
      </p:pic>
      <p:sp>
        <p:nvSpPr>
          <p:cNvPr id="13" name="Rectangle 12"/>
          <p:cNvSpPr/>
          <p:nvPr/>
        </p:nvSpPr>
        <p:spPr>
          <a:xfrm>
            <a:off x="5103172" y="1780329"/>
            <a:ext cx="4472628" cy="2677656"/>
          </a:xfrm>
          <a:prstGeom prst="rect">
            <a:avLst/>
          </a:prstGeom>
        </p:spPr>
        <p:txBody>
          <a:bodyPr wrap="square">
            <a:spAutoFit/>
          </a:bodyPr>
          <a:lstStyle/>
          <a:p>
            <a:r>
              <a:rPr lang="en-US" sz="1200" b="1" dirty="0" smtClean="0"/>
              <a:t>Objective: </a:t>
            </a:r>
            <a:r>
              <a:rPr lang="en-US" sz="1200" dirty="0" smtClean="0"/>
              <a:t>To create awareness for the launch of the SEE campaign</a:t>
            </a:r>
          </a:p>
          <a:p>
            <a:endParaRPr lang="en-US" sz="1200" dirty="0" smtClean="0"/>
          </a:p>
          <a:p>
            <a:r>
              <a:rPr lang="en-US" sz="1200" b="1" dirty="0" smtClean="0"/>
              <a:t>Strategy: </a:t>
            </a:r>
            <a:r>
              <a:rPr lang="en-US" sz="1200" dirty="0" smtClean="0"/>
              <a:t>Introduce a fun and yummy flavor to the target. Title is a pun that re-enforces the social, economical and environmental principles of Ben &amp; Jerry’s ice cream.</a:t>
            </a:r>
          </a:p>
          <a:p>
            <a:endParaRPr lang="en-US" sz="1200" dirty="0" smtClean="0"/>
          </a:p>
          <a:p>
            <a:r>
              <a:rPr lang="en-US" sz="1200" b="1" dirty="0" smtClean="0"/>
              <a:t>Tactics: </a:t>
            </a:r>
            <a:r>
              <a:rPr lang="en-US" sz="1200" dirty="0" smtClean="0"/>
              <a:t>The flavors for the ice cream are chocolate, vanilla, and raspberry ice cream with chocolate fudge world pieces. There are three ice creams for the three different principles. Flavors will be sold in ice cream shops, Target, Wal-Mart, Walgreens, and CVS. Flavor will include 3-d glasses so image on the pint will come to life.</a:t>
            </a:r>
          </a:p>
          <a:p>
            <a:pPr algn="just"/>
            <a:endParaRPr lang="en-US" dirty="0" smtClean="0"/>
          </a:p>
          <a:p>
            <a:endParaRPr lang="en-US" dirty="0"/>
          </a:p>
        </p:txBody>
      </p:sp>
      <p:sp>
        <p:nvSpPr>
          <p:cNvPr id="14" name="Subtitle 2"/>
          <p:cNvSpPr txBox="1">
            <a:spLocks/>
          </p:cNvSpPr>
          <p:nvPr/>
        </p:nvSpPr>
        <p:spPr>
          <a:xfrm>
            <a:off x="5654040" y="4038600"/>
            <a:ext cx="1714500" cy="463046"/>
          </a:xfrm>
          <a:prstGeom prst="rect">
            <a:avLst/>
          </a:prstGeom>
          <a:noFill/>
        </p:spPr>
        <p:txBody>
          <a:bodyPr vert="horz" wrap="square" lIns="91440" tIns="45720" rIns="91440" bIns="45720" rtlCol="0" anchor="t">
            <a:no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1600" b="1" i="1" u="none" strike="noStrike" kern="1200" cap="none" spc="0" normalizeH="0" baseline="0" noProof="0" dirty="0" smtClean="0">
                <a:ln>
                  <a:noFill/>
                </a:ln>
                <a:solidFill>
                  <a:srgbClr val="000000"/>
                </a:solidFill>
                <a:effectLst/>
                <a:uLnTx/>
                <a:uFillTx/>
                <a:latin typeface="+mn-lt"/>
                <a:ea typeface="+mn-ea"/>
                <a:cs typeface="+mn-cs"/>
              </a:rPr>
              <a:t>New Flavor</a:t>
            </a:r>
            <a:endParaRPr kumimoji="0" lang="en-US" sz="1600" b="0" i="1"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p:txBody>
      </p:sp>
      <p:sp>
        <p:nvSpPr>
          <p:cNvPr id="16" name="Rectangle 15"/>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15</a:t>
            </a:r>
            <a:endParaRPr lang="en-US" sz="3200"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Subtitle 2"/>
          <p:cNvSpPr txBox="1">
            <a:spLocks/>
          </p:cNvSpPr>
          <p:nvPr/>
        </p:nvSpPr>
        <p:spPr>
          <a:xfrm>
            <a:off x="156752" y="1455536"/>
            <a:ext cx="9787348" cy="4991892"/>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sp>
        <p:nvSpPr>
          <p:cNvPr id="13" name="Title 1"/>
          <p:cNvSpPr>
            <a:spLocks noGrp="1"/>
          </p:cNvSpPr>
          <p:nvPr>
            <p:ph type="ctrTitle"/>
          </p:nvPr>
        </p:nvSpPr>
        <p:spPr>
          <a:xfrm>
            <a:off x="1689100" y="143595"/>
            <a:ext cx="8549640" cy="912029"/>
          </a:xfrm>
        </p:spPr>
        <p:txBody>
          <a:bodyPr>
            <a:normAutofit/>
          </a:bodyPr>
          <a:lstStyle/>
          <a:p>
            <a:pPr algn="l">
              <a:spcBef>
                <a:spcPts val="0"/>
              </a:spcBef>
            </a:pPr>
            <a:r>
              <a:rPr lang="en-US" sz="3600" dirty="0" smtClean="0">
                <a:latin typeface="Candara"/>
                <a:cs typeface="Candara"/>
              </a:rPr>
              <a:t>Direct Response &amp;</a:t>
            </a:r>
            <a:endParaRPr lang="en-US" sz="3600" dirty="0">
              <a:latin typeface="Candara"/>
              <a:cs typeface="Candara"/>
            </a:endParaRPr>
          </a:p>
        </p:txBody>
      </p:sp>
      <p:sp>
        <p:nvSpPr>
          <p:cNvPr id="18" name="Title 1"/>
          <p:cNvSpPr txBox="1">
            <a:spLocks/>
          </p:cNvSpPr>
          <p:nvPr/>
        </p:nvSpPr>
        <p:spPr>
          <a:xfrm>
            <a:off x="1691742" y="559021"/>
            <a:ext cx="3441719" cy="833015"/>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Candara"/>
                <a:ea typeface="+mj-ea"/>
                <a:cs typeface="Candara"/>
              </a:rPr>
              <a:t>Interactive</a:t>
            </a:r>
            <a:endParaRPr kumimoji="0" lang="en-US" sz="3600" b="0" i="0" u="none" strike="noStrike" kern="1200" cap="none" spc="0" normalizeH="0" baseline="0" noProof="0" dirty="0">
              <a:ln>
                <a:noFill/>
              </a:ln>
              <a:solidFill>
                <a:schemeClr val="tx1"/>
              </a:solidFill>
              <a:effectLst/>
              <a:uLnTx/>
              <a:uFillTx/>
              <a:latin typeface="Candara"/>
              <a:ea typeface="+mj-ea"/>
              <a:cs typeface="Candara"/>
            </a:endParaRPr>
          </a:p>
        </p:txBody>
      </p:sp>
      <p:sp>
        <p:nvSpPr>
          <p:cNvPr id="19" name="Rectangle 18"/>
          <p:cNvSpPr/>
          <p:nvPr/>
        </p:nvSpPr>
        <p:spPr>
          <a:xfrm flipV="1">
            <a:off x="-139700" y="777409"/>
            <a:ext cx="18415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6" name="Subtitle 2"/>
          <p:cNvSpPr>
            <a:spLocks noGrp="1"/>
          </p:cNvSpPr>
          <p:nvPr>
            <p:ph type="subTitle" idx="1"/>
          </p:nvPr>
        </p:nvSpPr>
        <p:spPr>
          <a:xfrm>
            <a:off x="336573" y="1600200"/>
            <a:ext cx="3089789" cy="1754327"/>
          </a:xfrm>
        </p:spPr>
        <p:txBody>
          <a:bodyPr rtlCol="0">
            <a:normAutofit/>
          </a:bodyPr>
          <a:lstStyle/>
          <a:p>
            <a:pPr algn="just" eaLnBrk="1" fontAlgn="auto" hangingPunct="1">
              <a:spcAft>
                <a:spcPts val="0"/>
              </a:spcAft>
              <a:buFont typeface="Arial"/>
              <a:buNone/>
              <a:defRPr/>
            </a:pPr>
            <a:r>
              <a:rPr lang="en-US" sz="1400" b="1" dirty="0" smtClean="0">
                <a:solidFill>
                  <a:schemeClr val="tx1"/>
                </a:solidFill>
                <a:ea typeface="+mn-ea"/>
                <a:cs typeface="+mn-cs"/>
              </a:rPr>
              <a:t>Direct Mail</a:t>
            </a:r>
            <a:r>
              <a:rPr lang="en-US" sz="1600" b="1" dirty="0" smtClean="0">
                <a:solidFill>
                  <a:schemeClr val="tx1"/>
                </a:solidFill>
                <a:ea typeface="+mn-ea"/>
                <a:cs typeface="+mn-cs"/>
              </a:rPr>
              <a:t> </a:t>
            </a:r>
          </a:p>
          <a:p>
            <a:pPr algn="just" eaLnBrk="1" fontAlgn="auto" hangingPunct="1">
              <a:spcAft>
                <a:spcPts val="0"/>
              </a:spcAft>
              <a:buFont typeface="Arial"/>
              <a:buNone/>
              <a:defRPr/>
            </a:pPr>
            <a:r>
              <a:rPr lang="en-US" sz="1400" b="1" dirty="0" smtClean="0">
                <a:solidFill>
                  <a:schemeClr val="tx1"/>
                </a:solidFill>
                <a:ea typeface="+mn-ea"/>
                <a:cs typeface="+mn-cs"/>
              </a:rPr>
              <a:t>Back:</a:t>
            </a:r>
            <a:r>
              <a:rPr lang="en-US" sz="1600" b="1" dirty="0" smtClean="0">
                <a:solidFill>
                  <a:schemeClr val="tx1"/>
                </a:solidFill>
                <a:ea typeface="+mn-ea"/>
                <a:cs typeface="+mn-cs"/>
              </a:rPr>
              <a:t> </a:t>
            </a:r>
            <a:r>
              <a:rPr lang="en-US" sz="1200" dirty="0" smtClean="0">
                <a:solidFill>
                  <a:schemeClr val="tx1"/>
                </a:solidFill>
                <a:ea typeface="+mn-ea"/>
                <a:cs typeface="+mn-cs"/>
              </a:rPr>
              <a:t>of both cards is designed to link Ben &amp; Jerry’s to Unilever and link both with bettering the environment. </a:t>
            </a:r>
          </a:p>
          <a:p>
            <a:pPr algn="just" eaLnBrk="1" fontAlgn="auto" hangingPunct="1">
              <a:spcAft>
                <a:spcPts val="0"/>
              </a:spcAft>
              <a:buFont typeface="Arial"/>
              <a:buNone/>
              <a:defRPr/>
            </a:pPr>
            <a:r>
              <a:rPr lang="en-US" sz="1400" b="1" dirty="0" smtClean="0">
                <a:solidFill>
                  <a:schemeClr val="tx1"/>
                </a:solidFill>
                <a:ea typeface="+mn-ea"/>
                <a:cs typeface="+mn-cs"/>
              </a:rPr>
              <a:t>Front: </a:t>
            </a:r>
            <a:r>
              <a:rPr lang="en-US" sz="1200" dirty="0" smtClean="0">
                <a:solidFill>
                  <a:schemeClr val="tx1"/>
                </a:solidFill>
                <a:ea typeface="+mn-ea"/>
                <a:cs typeface="+mn-cs"/>
              </a:rPr>
              <a:t>Both cards are designed to increase curiosity and awareness with the “SEE” campaign.</a:t>
            </a:r>
            <a:endParaRPr lang="en-US" sz="1600" b="1" dirty="0">
              <a:solidFill>
                <a:schemeClr val="tx1"/>
              </a:solidFill>
              <a:ea typeface="+mn-ea"/>
              <a:cs typeface="+mn-cs"/>
            </a:endParaRPr>
          </a:p>
        </p:txBody>
      </p:sp>
      <p:sp>
        <p:nvSpPr>
          <p:cNvPr id="21" name="Rectangle 8"/>
          <p:cNvSpPr>
            <a:spLocks noChangeArrowheads="1"/>
          </p:cNvSpPr>
          <p:nvPr/>
        </p:nvSpPr>
        <p:spPr bwMode="auto">
          <a:xfrm>
            <a:off x="3582334" y="1651000"/>
            <a:ext cx="6095066" cy="1569660"/>
          </a:xfrm>
          <a:prstGeom prst="rect">
            <a:avLst/>
          </a:prstGeom>
          <a:noFill/>
          <a:ln w="9525">
            <a:noFill/>
            <a:miter lim="800000"/>
            <a:headEnd/>
            <a:tailEnd/>
          </a:ln>
        </p:spPr>
        <p:txBody>
          <a:bodyPr wrap="square">
            <a:prstTxWarp prst="textNoShape">
              <a:avLst/>
            </a:prstTxWarp>
            <a:spAutoFit/>
          </a:bodyPr>
          <a:lstStyle/>
          <a:p>
            <a:pPr algn="just"/>
            <a:r>
              <a:rPr lang="en-US" sz="1200" b="1" dirty="0">
                <a:latin typeface="Calibri" charset="0"/>
              </a:rPr>
              <a:t>Objective</a:t>
            </a:r>
            <a:r>
              <a:rPr lang="en-US" sz="1200" dirty="0">
                <a:latin typeface="Calibri" charset="0"/>
              </a:rPr>
              <a:t>: To increase awareness of Ben &amp; Jerry’s “SEE” campaign by 90% of the target market by April 22, 2011</a:t>
            </a:r>
            <a:r>
              <a:rPr lang="en-US" sz="1200" dirty="0" smtClean="0">
                <a:latin typeface="Calibri" charset="0"/>
              </a:rPr>
              <a:t>.</a:t>
            </a:r>
          </a:p>
          <a:p>
            <a:pPr algn="just"/>
            <a:r>
              <a:rPr lang="en-US" sz="1200" dirty="0" smtClean="0">
                <a:latin typeface="Calibri" charset="0"/>
              </a:rPr>
              <a:t>To </a:t>
            </a:r>
            <a:r>
              <a:rPr lang="en-US" sz="1200" dirty="0">
                <a:latin typeface="Calibri" charset="0"/>
              </a:rPr>
              <a:t>have a 35% response rate of the targeted market.</a:t>
            </a:r>
            <a:endParaRPr lang="en-US" sz="1200" dirty="0" smtClean="0">
              <a:latin typeface="Calibri" charset="0"/>
            </a:endParaRPr>
          </a:p>
          <a:p>
            <a:pPr algn="just"/>
            <a:endParaRPr lang="en-US" sz="1200" b="1" dirty="0" smtClean="0">
              <a:latin typeface="Calibri" charset="0"/>
            </a:endParaRPr>
          </a:p>
          <a:p>
            <a:pPr algn="just"/>
            <a:r>
              <a:rPr lang="en-US" sz="1200" b="1" dirty="0" smtClean="0">
                <a:latin typeface="Calibri" charset="0"/>
              </a:rPr>
              <a:t>Strategy</a:t>
            </a:r>
            <a:r>
              <a:rPr lang="en-US" sz="1200" dirty="0">
                <a:latin typeface="Calibri" charset="0"/>
              </a:rPr>
              <a:t>: Use direct mail postcards to create buzz about campaign as well as generate traffic to the website.</a:t>
            </a:r>
            <a:endParaRPr lang="en-US" sz="1200" dirty="0" smtClean="0">
              <a:latin typeface="Calibri" charset="0"/>
            </a:endParaRPr>
          </a:p>
          <a:p>
            <a:pPr algn="just"/>
            <a:endParaRPr lang="en-US" sz="1200" b="1" dirty="0" smtClean="0">
              <a:latin typeface="Calibri" charset="0"/>
            </a:endParaRPr>
          </a:p>
          <a:p>
            <a:pPr algn="just"/>
            <a:r>
              <a:rPr lang="en-US" sz="1200" b="1" dirty="0" smtClean="0">
                <a:latin typeface="Calibri" charset="0"/>
              </a:rPr>
              <a:t>Tactic</a:t>
            </a:r>
            <a:r>
              <a:rPr lang="en-US" sz="1200" dirty="0">
                <a:latin typeface="Calibri" charset="0"/>
              </a:rPr>
              <a:t>: Create a direct mail postcard that will be sent out to the target market through the mail.</a:t>
            </a:r>
          </a:p>
        </p:txBody>
      </p:sp>
      <p:pic>
        <p:nvPicPr>
          <p:cNvPr id="22" name="Picture 10" descr="Front of mailer.jpg"/>
          <p:cNvPicPr>
            <a:picLocks noChangeAspect="1"/>
          </p:cNvPicPr>
          <p:nvPr/>
        </p:nvPicPr>
        <p:blipFill>
          <a:blip r:embed="rId3"/>
          <a:srcRect/>
          <a:stretch>
            <a:fillRect/>
          </a:stretch>
        </p:blipFill>
        <p:spPr bwMode="auto">
          <a:xfrm>
            <a:off x="3643825" y="3460759"/>
            <a:ext cx="3467100" cy="2363811"/>
          </a:xfrm>
          <a:prstGeom prst="rect">
            <a:avLst/>
          </a:prstGeom>
          <a:noFill/>
          <a:ln w="9525">
            <a:noFill/>
            <a:miter lim="800000"/>
            <a:headEnd/>
            <a:tailEnd/>
          </a:ln>
        </p:spPr>
      </p:pic>
      <p:pic>
        <p:nvPicPr>
          <p:cNvPr id="20" name="Picture 4" descr="BJ direct mail 2.psd"/>
          <p:cNvPicPr>
            <a:picLocks noChangeAspect="1"/>
          </p:cNvPicPr>
          <p:nvPr/>
        </p:nvPicPr>
        <p:blipFill>
          <a:blip r:embed="rId4"/>
          <a:srcRect/>
          <a:stretch>
            <a:fillRect/>
          </a:stretch>
        </p:blipFill>
        <p:spPr bwMode="auto">
          <a:xfrm>
            <a:off x="6779802" y="4022659"/>
            <a:ext cx="3100798" cy="2361269"/>
          </a:xfrm>
          <a:prstGeom prst="rect">
            <a:avLst/>
          </a:prstGeom>
          <a:noFill/>
          <a:ln w="9525">
            <a:noFill/>
            <a:miter lim="800000"/>
            <a:headEnd/>
            <a:tailEnd/>
          </a:ln>
        </p:spPr>
      </p:pic>
      <p:pic>
        <p:nvPicPr>
          <p:cNvPr id="17" name="Picture 3" descr="BJ direct mail1.psd"/>
          <p:cNvPicPr>
            <a:picLocks noChangeAspect="1"/>
          </p:cNvPicPr>
          <p:nvPr/>
        </p:nvPicPr>
        <p:blipFill>
          <a:blip r:embed="rId5"/>
          <a:srcRect/>
          <a:stretch>
            <a:fillRect/>
          </a:stretch>
        </p:blipFill>
        <p:spPr bwMode="auto">
          <a:xfrm>
            <a:off x="338264" y="3409959"/>
            <a:ext cx="3100798" cy="2393843"/>
          </a:xfrm>
          <a:prstGeom prst="rect">
            <a:avLst/>
          </a:prstGeom>
          <a:noFill/>
          <a:ln w="9525">
            <a:noFill/>
            <a:miter lim="800000"/>
            <a:headEnd/>
            <a:tailEnd/>
          </a:ln>
        </p:spPr>
      </p:pic>
      <p:pic>
        <p:nvPicPr>
          <p:cNvPr id="23" name="Picture 22" descr="C:\Users\Allyson\Pictures\SEE.png"/>
          <p:cNvPicPr/>
          <p:nvPr/>
        </p:nvPicPr>
        <p:blipFill>
          <a:blip r:embed="rId6"/>
          <a:stretch>
            <a:fillRect/>
          </a:stretch>
        </p:blipFill>
        <p:spPr bwMode="auto">
          <a:xfrm rot="21519074">
            <a:off x="5607937" y="4099325"/>
            <a:ext cx="1126256" cy="651286"/>
          </a:xfrm>
          <a:prstGeom prst="rect">
            <a:avLst/>
          </a:prstGeom>
          <a:noFill/>
          <a:ln w="9525">
            <a:noFill/>
            <a:miter lim="800000"/>
            <a:headEnd/>
            <a:tailEnd/>
          </a:ln>
        </p:spPr>
      </p:pic>
      <p:sp>
        <p:nvSpPr>
          <p:cNvPr id="12" name="Rectangle 11"/>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16</a:t>
            </a:r>
            <a:endParaRPr lang="en-US" sz="32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Subtitle 2"/>
          <p:cNvSpPr txBox="1">
            <a:spLocks/>
          </p:cNvSpPr>
          <p:nvPr/>
        </p:nvSpPr>
        <p:spPr>
          <a:xfrm>
            <a:off x="215900" y="1435102"/>
            <a:ext cx="9689371" cy="4969632"/>
          </a:xfrm>
          <a:prstGeom prst="rect">
            <a:avLst/>
          </a:prstGeom>
          <a:solidFill>
            <a:schemeClr val="bg1">
              <a:alpha val="88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p:txBody>
      </p:sp>
      <p:sp>
        <p:nvSpPr>
          <p:cNvPr id="8" name="TextBox 6"/>
          <p:cNvSpPr txBox="1">
            <a:spLocks noChangeArrowheads="1"/>
          </p:cNvSpPr>
          <p:nvPr/>
        </p:nvSpPr>
        <p:spPr bwMode="auto">
          <a:xfrm>
            <a:off x="4330698" y="4929543"/>
            <a:ext cx="1570037" cy="307777"/>
          </a:xfrm>
          <a:prstGeom prst="rect">
            <a:avLst/>
          </a:prstGeom>
          <a:noFill/>
          <a:ln w="9525">
            <a:noFill/>
            <a:miter lim="800000"/>
            <a:headEnd/>
            <a:tailEnd/>
          </a:ln>
        </p:spPr>
        <p:txBody>
          <a:bodyPr>
            <a:prstTxWarp prst="textNoShape">
              <a:avLst/>
            </a:prstTxWarp>
            <a:spAutoFit/>
          </a:bodyPr>
          <a:lstStyle/>
          <a:p>
            <a:r>
              <a:rPr lang="en-US" sz="1400" b="1" dirty="0">
                <a:latin typeface="Calibri" pitchFamily="-112" charset="0"/>
              </a:rPr>
              <a:t>Website</a:t>
            </a:r>
            <a:endParaRPr lang="en-US" sz="2400" b="1" dirty="0">
              <a:latin typeface="Calibri" pitchFamily="-112" charset="0"/>
            </a:endParaRPr>
          </a:p>
        </p:txBody>
      </p:sp>
      <p:sp>
        <p:nvSpPr>
          <p:cNvPr id="9" name="Rectangle 8"/>
          <p:cNvSpPr>
            <a:spLocks noChangeArrowheads="1"/>
          </p:cNvSpPr>
          <p:nvPr/>
        </p:nvSpPr>
        <p:spPr bwMode="auto">
          <a:xfrm>
            <a:off x="4317998" y="5173627"/>
            <a:ext cx="5543121" cy="1231106"/>
          </a:xfrm>
          <a:prstGeom prst="rect">
            <a:avLst/>
          </a:prstGeom>
          <a:noFill/>
          <a:ln w="9525">
            <a:noFill/>
            <a:miter lim="800000"/>
            <a:headEnd/>
            <a:tailEnd/>
          </a:ln>
        </p:spPr>
        <p:txBody>
          <a:bodyPr wrap="square">
            <a:prstTxWarp prst="textNoShape">
              <a:avLst/>
            </a:prstTxWarp>
            <a:spAutoFit/>
          </a:bodyPr>
          <a:lstStyle/>
          <a:p>
            <a:r>
              <a:rPr lang="en-US" sz="1100" b="1" dirty="0">
                <a:latin typeface="Calibri" pitchFamily="-112" charset="0"/>
              </a:rPr>
              <a:t>Objective</a:t>
            </a:r>
            <a:r>
              <a:rPr lang="en-US" sz="1100" dirty="0">
                <a:latin typeface="Calibri" pitchFamily="-112" charset="0"/>
              </a:rPr>
              <a:t>: To inform consumers of the “SEE” campaign and its purpose.</a:t>
            </a:r>
          </a:p>
          <a:p>
            <a:r>
              <a:rPr lang="en-US" sz="1100" dirty="0">
                <a:latin typeface="Calibri" pitchFamily="-112" charset="0"/>
              </a:rPr>
              <a:t>To provide consumers with and interactive way to receive information about ways to become involved with “SEE”.</a:t>
            </a:r>
            <a:endParaRPr lang="en-US" sz="1100" dirty="0" smtClean="0">
              <a:latin typeface="Calibri" pitchFamily="-112" charset="0"/>
            </a:endParaRPr>
          </a:p>
          <a:p>
            <a:endParaRPr lang="en-US" sz="300" b="1" dirty="0" smtClean="0">
              <a:latin typeface="Calibri" pitchFamily="-112" charset="0"/>
            </a:endParaRPr>
          </a:p>
          <a:p>
            <a:r>
              <a:rPr lang="en-US" sz="1100" b="1" dirty="0" smtClean="0">
                <a:latin typeface="Calibri" pitchFamily="-112" charset="0"/>
              </a:rPr>
              <a:t>Strategy</a:t>
            </a:r>
            <a:r>
              <a:rPr lang="en-US" sz="1100" dirty="0">
                <a:latin typeface="Calibri" pitchFamily="-112" charset="0"/>
              </a:rPr>
              <a:t>: Use website to inform consumers as well as show them ways to be involved with “SEE”.</a:t>
            </a:r>
            <a:endParaRPr lang="en-US" sz="1100" dirty="0" smtClean="0">
              <a:latin typeface="Calibri" pitchFamily="-112" charset="0"/>
            </a:endParaRPr>
          </a:p>
          <a:p>
            <a:endParaRPr lang="en-US" sz="400" b="1" dirty="0" smtClean="0">
              <a:latin typeface="Calibri" pitchFamily="-112" charset="0"/>
            </a:endParaRPr>
          </a:p>
          <a:p>
            <a:r>
              <a:rPr lang="en-US" sz="1100" b="1" dirty="0" smtClean="0">
                <a:latin typeface="Calibri" pitchFamily="-112" charset="0"/>
              </a:rPr>
              <a:t>Tactic</a:t>
            </a:r>
            <a:r>
              <a:rPr lang="en-US" sz="1100" dirty="0">
                <a:latin typeface="Calibri" pitchFamily="-112" charset="0"/>
              </a:rPr>
              <a:t>: Create a “SEE” tab on the Ben &amp; Jerry’s website that consumers can visit online</a:t>
            </a:r>
            <a:r>
              <a:rPr lang="en-US" sz="1200" dirty="0">
                <a:latin typeface="Calibri" pitchFamily="-112" charset="0"/>
              </a:rPr>
              <a:t>.</a:t>
            </a:r>
          </a:p>
        </p:txBody>
      </p:sp>
      <p:pic>
        <p:nvPicPr>
          <p:cNvPr id="11" name="Picture 9" descr="website.psd"/>
          <p:cNvPicPr>
            <a:picLocks noChangeAspect="1"/>
          </p:cNvPicPr>
          <p:nvPr/>
        </p:nvPicPr>
        <p:blipFill>
          <a:blip r:embed="rId3"/>
          <a:srcRect/>
          <a:stretch>
            <a:fillRect/>
          </a:stretch>
        </p:blipFill>
        <p:spPr bwMode="auto">
          <a:xfrm>
            <a:off x="4406898" y="1618136"/>
            <a:ext cx="4397198" cy="3336807"/>
          </a:xfrm>
          <a:prstGeom prst="rect">
            <a:avLst/>
          </a:prstGeom>
          <a:noFill/>
          <a:ln w="9525">
            <a:noFill/>
            <a:miter lim="800000"/>
            <a:headEnd/>
            <a:tailEnd/>
          </a:ln>
        </p:spPr>
      </p:pic>
      <p:pic>
        <p:nvPicPr>
          <p:cNvPr id="12" name="Picture 4" descr="Ben &amp; Jerry's 1.jpg"/>
          <p:cNvPicPr>
            <a:picLocks noChangeAspect="1"/>
          </p:cNvPicPr>
          <p:nvPr/>
        </p:nvPicPr>
        <p:blipFill>
          <a:blip r:embed="rId4"/>
          <a:srcRect/>
          <a:stretch>
            <a:fillRect/>
          </a:stretch>
        </p:blipFill>
        <p:spPr bwMode="auto">
          <a:xfrm>
            <a:off x="393254" y="3254533"/>
            <a:ext cx="3708846" cy="2832232"/>
          </a:xfrm>
          <a:prstGeom prst="rect">
            <a:avLst/>
          </a:prstGeom>
          <a:noFill/>
          <a:ln w="9525">
            <a:noFill/>
            <a:miter lim="800000"/>
            <a:headEnd/>
            <a:tailEnd/>
          </a:ln>
        </p:spPr>
      </p:pic>
      <p:sp>
        <p:nvSpPr>
          <p:cNvPr id="14" name="TextBox 13"/>
          <p:cNvSpPr txBox="1"/>
          <p:nvPr/>
        </p:nvSpPr>
        <p:spPr>
          <a:xfrm>
            <a:off x="342290" y="1651892"/>
            <a:ext cx="3276600" cy="307777"/>
          </a:xfrm>
          <a:prstGeom prst="rect">
            <a:avLst/>
          </a:prstGeom>
          <a:noFill/>
        </p:spPr>
        <p:txBody>
          <a:bodyPr>
            <a:prstTxWarp prst="textNoShape">
              <a:avLst/>
            </a:prstTxWarp>
            <a:spAutoFit/>
          </a:bodyPr>
          <a:lstStyle/>
          <a:p>
            <a:r>
              <a:rPr lang="en-US" sz="1400" b="1" dirty="0">
                <a:latin typeface="Calibri" pitchFamily="-112" charset="0"/>
              </a:rPr>
              <a:t>Grocery Cart Ad</a:t>
            </a:r>
          </a:p>
        </p:txBody>
      </p:sp>
      <p:sp>
        <p:nvSpPr>
          <p:cNvPr id="15" name="TextBox 14"/>
          <p:cNvSpPr txBox="1"/>
          <p:nvPr/>
        </p:nvSpPr>
        <p:spPr>
          <a:xfrm>
            <a:off x="342290" y="1907381"/>
            <a:ext cx="3797910" cy="1215717"/>
          </a:xfrm>
          <a:prstGeom prst="rect">
            <a:avLst/>
          </a:prstGeom>
          <a:noFill/>
        </p:spPr>
        <p:txBody>
          <a:bodyPr wrap="square">
            <a:prstTxWarp prst="textNoShape">
              <a:avLst/>
            </a:prstTxWarp>
            <a:spAutoFit/>
          </a:bodyPr>
          <a:lstStyle/>
          <a:p>
            <a:pPr algn="just"/>
            <a:r>
              <a:rPr lang="en-US" sz="1100" b="1" dirty="0">
                <a:latin typeface="Calibri" pitchFamily="-112" charset="0"/>
              </a:rPr>
              <a:t>Objective: </a:t>
            </a:r>
            <a:r>
              <a:rPr lang="en-US" sz="1100" dirty="0">
                <a:latin typeface="Calibri" pitchFamily="-112" charset="0"/>
              </a:rPr>
              <a:t>To create top of mind awareness during grocery shopping.</a:t>
            </a:r>
            <a:endParaRPr lang="en-US" sz="1100" b="1" dirty="0">
              <a:latin typeface="Calibri" pitchFamily="-112" charset="0"/>
            </a:endParaRPr>
          </a:p>
          <a:p>
            <a:pPr algn="just"/>
            <a:r>
              <a:rPr lang="en-US" sz="1100" dirty="0">
                <a:latin typeface="Calibri" pitchFamily="-112" charset="0"/>
              </a:rPr>
              <a:t>To create a sense of need for the product.</a:t>
            </a:r>
            <a:endParaRPr lang="en-US" sz="1100" dirty="0" smtClean="0">
              <a:latin typeface="Calibri" pitchFamily="-112" charset="0"/>
            </a:endParaRPr>
          </a:p>
          <a:p>
            <a:pPr algn="just"/>
            <a:endParaRPr lang="en-US" sz="400" b="1" dirty="0" smtClean="0">
              <a:latin typeface="Calibri" pitchFamily="-112" charset="0"/>
            </a:endParaRPr>
          </a:p>
          <a:p>
            <a:pPr algn="just"/>
            <a:r>
              <a:rPr lang="en-US" sz="1100" b="1" dirty="0" smtClean="0">
                <a:latin typeface="Calibri" pitchFamily="-112" charset="0"/>
              </a:rPr>
              <a:t>Strategy</a:t>
            </a:r>
            <a:r>
              <a:rPr lang="en-US" sz="1100" b="1" dirty="0">
                <a:latin typeface="Calibri" pitchFamily="-112" charset="0"/>
              </a:rPr>
              <a:t>: </a:t>
            </a:r>
            <a:r>
              <a:rPr lang="en-US" sz="1100" dirty="0">
                <a:latin typeface="Calibri" pitchFamily="-112" charset="0"/>
              </a:rPr>
              <a:t>Use grocery cart ad to create brand awareness.</a:t>
            </a:r>
            <a:endParaRPr lang="en-US" sz="1100" b="1" dirty="0" smtClean="0">
              <a:latin typeface="Calibri" pitchFamily="-112" charset="0"/>
            </a:endParaRPr>
          </a:p>
          <a:p>
            <a:pPr algn="just"/>
            <a:endParaRPr lang="en-US" sz="300" b="1" dirty="0" smtClean="0">
              <a:latin typeface="Calibri" pitchFamily="-112" charset="0"/>
            </a:endParaRPr>
          </a:p>
          <a:p>
            <a:pPr algn="just"/>
            <a:r>
              <a:rPr lang="en-US" sz="1100" b="1" dirty="0" smtClean="0">
                <a:latin typeface="Calibri" pitchFamily="-112" charset="0"/>
              </a:rPr>
              <a:t>Tactics</a:t>
            </a:r>
            <a:r>
              <a:rPr lang="en-US" sz="1100" b="1" dirty="0">
                <a:latin typeface="Calibri" pitchFamily="-112" charset="0"/>
              </a:rPr>
              <a:t>: </a:t>
            </a:r>
            <a:r>
              <a:rPr lang="en-US" sz="1100" dirty="0">
                <a:latin typeface="Calibri" pitchFamily="-112" charset="0"/>
              </a:rPr>
              <a:t>Create an ad that will drive potential customers to the location of the product.</a:t>
            </a:r>
          </a:p>
        </p:txBody>
      </p:sp>
      <p:sp>
        <p:nvSpPr>
          <p:cNvPr id="13" name="Title 1"/>
          <p:cNvSpPr>
            <a:spLocks noGrp="1"/>
          </p:cNvSpPr>
          <p:nvPr>
            <p:ph type="ctrTitle"/>
          </p:nvPr>
        </p:nvSpPr>
        <p:spPr>
          <a:xfrm>
            <a:off x="1689100" y="143595"/>
            <a:ext cx="8549640" cy="912029"/>
          </a:xfrm>
        </p:spPr>
        <p:txBody>
          <a:bodyPr>
            <a:normAutofit/>
          </a:bodyPr>
          <a:lstStyle/>
          <a:p>
            <a:pPr algn="l">
              <a:spcBef>
                <a:spcPts val="0"/>
              </a:spcBef>
            </a:pPr>
            <a:r>
              <a:rPr lang="en-US" sz="3600" dirty="0" smtClean="0">
                <a:latin typeface="Candara"/>
                <a:cs typeface="Candara"/>
              </a:rPr>
              <a:t>Direct Response &amp;</a:t>
            </a:r>
            <a:endParaRPr lang="en-US" sz="3600" dirty="0">
              <a:latin typeface="Candara"/>
              <a:cs typeface="Candara"/>
            </a:endParaRPr>
          </a:p>
        </p:txBody>
      </p:sp>
      <p:sp>
        <p:nvSpPr>
          <p:cNvPr id="18" name="Title 1"/>
          <p:cNvSpPr txBox="1">
            <a:spLocks/>
          </p:cNvSpPr>
          <p:nvPr/>
        </p:nvSpPr>
        <p:spPr>
          <a:xfrm>
            <a:off x="1691742" y="559021"/>
            <a:ext cx="3441719" cy="833015"/>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Candara"/>
                <a:ea typeface="+mj-ea"/>
                <a:cs typeface="Candara"/>
              </a:rPr>
              <a:t>Interactive</a:t>
            </a:r>
            <a:endParaRPr kumimoji="0" lang="en-US" sz="3600" b="0" i="0" u="none" strike="noStrike" kern="1200" cap="none" spc="0" normalizeH="0" baseline="0" noProof="0" dirty="0">
              <a:ln>
                <a:noFill/>
              </a:ln>
              <a:solidFill>
                <a:schemeClr val="tx1"/>
              </a:solidFill>
              <a:effectLst/>
              <a:uLnTx/>
              <a:uFillTx/>
              <a:latin typeface="Candara"/>
              <a:ea typeface="+mj-ea"/>
              <a:cs typeface="Candara"/>
            </a:endParaRPr>
          </a:p>
        </p:txBody>
      </p:sp>
      <p:sp>
        <p:nvSpPr>
          <p:cNvPr id="19" name="Rectangle 18"/>
          <p:cNvSpPr/>
          <p:nvPr/>
        </p:nvSpPr>
        <p:spPr>
          <a:xfrm flipV="1">
            <a:off x="-139700" y="777409"/>
            <a:ext cx="18415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6" name="Rectangle 15"/>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17</a:t>
            </a:r>
            <a:endParaRPr lang="en-US" sz="32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Subtitle 2"/>
          <p:cNvSpPr txBox="1">
            <a:spLocks/>
          </p:cNvSpPr>
          <p:nvPr/>
        </p:nvSpPr>
        <p:spPr>
          <a:xfrm>
            <a:off x="5315248" y="1943101"/>
            <a:ext cx="4311352" cy="4330699"/>
          </a:xfrm>
          <a:prstGeom prst="rect">
            <a:avLst/>
          </a:prstGeom>
          <a:solidFill>
            <a:schemeClr val="bg1">
              <a:alpha val="60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lang="en-US" sz="1400" dirty="0" smtClean="0">
                <a:solidFill>
                  <a:srgbClr val="000000"/>
                </a:solidFill>
              </a:rPr>
              <a:t>Executive Summary					1</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kumimoji="0" lang="en-US" sz="1400" b="0" i="0" u="none" strike="noStrike" kern="1200" cap="none" spc="0" normalizeH="0" baseline="0" noProof="0" dirty="0" smtClean="0">
                <a:ln>
                  <a:noFill/>
                </a:ln>
                <a:solidFill>
                  <a:srgbClr val="000000"/>
                </a:solidFill>
                <a:effectLst/>
                <a:uLnTx/>
                <a:uFillTx/>
                <a:latin typeface="+mn-lt"/>
                <a:ea typeface="+mn-ea"/>
                <a:cs typeface="+mn-cs"/>
              </a:rPr>
              <a:t>Situation</a:t>
            </a:r>
            <a:r>
              <a:rPr kumimoji="0" lang="en-US" sz="1400" b="0" i="0" u="none" strike="noStrike" kern="1200" cap="none" spc="0" normalizeH="0" noProof="0" dirty="0" smtClean="0">
                <a:ln>
                  <a:noFill/>
                </a:ln>
                <a:solidFill>
                  <a:srgbClr val="000000"/>
                </a:solidFill>
                <a:effectLst/>
                <a:uLnTx/>
                <a:uFillTx/>
                <a:latin typeface="+mn-lt"/>
                <a:ea typeface="+mn-ea"/>
                <a:cs typeface="+mn-cs"/>
              </a:rPr>
              <a:t> Analysis						2</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lang="en-US" sz="1400" dirty="0" smtClean="0">
                <a:solidFill>
                  <a:srgbClr val="000000"/>
                </a:solidFill>
              </a:rPr>
              <a:t>Target Profile						6</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kumimoji="0" lang="en-US" sz="1400" b="0" i="0" u="none" strike="noStrike" kern="1200" cap="none" spc="0" normalizeH="0" noProof="0" dirty="0" smtClean="0">
                <a:ln>
                  <a:noFill/>
                </a:ln>
                <a:solidFill>
                  <a:srgbClr val="000000"/>
                </a:solidFill>
                <a:effectLst/>
                <a:uLnTx/>
                <a:uFillTx/>
                <a:latin typeface="+mn-lt"/>
                <a:ea typeface="+mn-ea"/>
                <a:cs typeface="+mn-cs"/>
              </a:rPr>
              <a:t>S.W.O.T Analysis						7</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lang="en-US" sz="1400" dirty="0" smtClean="0">
                <a:solidFill>
                  <a:srgbClr val="000000"/>
                </a:solidFill>
              </a:rPr>
              <a:t>Media							8</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kumimoji="0" lang="en-US" sz="1400" b="0" i="0" u="none" strike="noStrike" kern="1200" cap="none" spc="0" normalizeH="0" noProof="0" dirty="0" smtClean="0">
                <a:ln>
                  <a:noFill/>
                </a:ln>
                <a:solidFill>
                  <a:srgbClr val="000000"/>
                </a:solidFill>
                <a:effectLst/>
                <a:uLnTx/>
                <a:uFillTx/>
                <a:latin typeface="+mn-lt"/>
                <a:ea typeface="+mn-ea"/>
                <a:cs typeface="+mn-cs"/>
              </a:rPr>
              <a:t>Public Relations						10</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lang="en-US" sz="1400" dirty="0" smtClean="0">
                <a:solidFill>
                  <a:srgbClr val="000000"/>
                </a:solidFill>
              </a:rPr>
              <a:t>Sales Promotions						12</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lang="en-US" sz="1400" dirty="0" smtClean="0">
                <a:solidFill>
                  <a:srgbClr val="000000"/>
                </a:solidFill>
              </a:rPr>
              <a:t>Direct Response&amp; Interactive				16</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lang="en-US" sz="1400" dirty="0" smtClean="0">
                <a:solidFill>
                  <a:srgbClr val="000000"/>
                </a:solidFill>
              </a:rPr>
              <a:t>Creative (Primary)						18</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r>
              <a:rPr lang="en-US" sz="1400" dirty="0" smtClean="0">
                <a:solidFill>
                  <a:srgbClr val="000000"/>
                </a:solidFill>
              </a:rPr>
              <a:t>Creative (Secondary)					20</a:t>
            </a: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endParaRPr lang="en-US" sz="1400" dirty="0" smtClean="0">
              <a:solidFill>
                <a:srgbClr val="000000"/>
              </a:solidFill>
            </a:endParaRP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endParaRPr kumimoji="0" lang="en-US" sz="1400" b="0" i="0" u="none" strike="noStrike" kern="1200" cap="none" spc="0" normalizeH="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1200"/>
              </a:spcAft>
              <a:buClrTx/>
              <a:buSzTx/>
              <a:buFont typeface="Arial"/>
              <a:buNone/>
              <a:tabLst/>
              <a:defRPr/>
            </a:pPr>
            <a:endParaRPr kumimoji="0" lang="en-US" sz="1400" b="0" i="0" u="none" strike="noStrike" kern="1200" cap="none" spc="0" normalizeH="0" baseline="0" noProof="0" dirty="0">
              <a:ln>
                <a:noFill/>
              </a:ln>
              <a:solidFill>
                <a:srgbClr val="000000"/>
              </a:solidFill>
              <a:effectLst/>
              <a:uLnTx/>
              <a:uFillTx/>
              <a:latin typeface="+mn-lt"/>
              <a:ea typeface="+mn-ea"/>
              <a:cs typeface="+mn-cs"/>
            </a:endParaRPr>
          </a:p>
        </p:txBody>
      </p:sp>
      <p:sp>
        <p:nvSpPr>
          <p:cNvPr id="9" name="Subtitle 2"/>
          <p:cNvSpPr txBox="1">
            <a:spLocks/>
          </p:cNvSpPr>
          <p:nvPr/>
        </p:nvSpPr>
        <p:spPr>
          <a:xfrm>
            <a:off x="457201" y="2676866"/>
            <a:ext cx="3835400" cy="3321740"/>
          </a:xfrm>
          <a:prstGeom prst="rect">
            <a:avLst/>
          </a:prstGeom>
          <a:solidFill>
            <a:schemeClr val="bg1">
              <a:alpha val="60000"/>
            </a:schemeClr>
          </a:solidFill>
        </p:spPr>
        <p:txBody>
          <a:bodyPr vert="horz" wrap="square" lIns="91440" tIns="45720" rIns="91440" bIns="45720" rtlCol="0" anchor="t">
            <a:noAutofit/>
          </a:body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r>
              <a:rPr lang="en-US" sz="1200" dirty="0" smtClean="0">
                <a:solidFill>
                  <a:srgbClr val="000000"/>
                </a:solidFill>
              </a:rPr>
              <a:t>At Level 7,  we are passionate about attracting people to your brand, and are fully committed to providing results through every single  advertising plan we create. The professionals at Level 7 are highly motivated in seeing each strategy concocted on paper through to execution, and will work relentlessly in seeing each project to its final completion. </a:t>
            </a: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lang="en-US" sz="1200" dirty="0" smtClean="0">
              <a:solidFill>
                <a:srgbClr val="000000"/>
              </a:solidFill>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r>
              <a:rPr lang="en-US" sz="1200" dirty="0" smtClean="0">
                <a:solidFill>
                  <a:srgbClr val="000000"/>
                </a:solidFill>
              </a:rPr>
              <a:t>Our goal is to work with your company on devising the best plan possible in achieving a powerful approach for your brand to flourish . Client satisfaction is crucial to us and we will not stop producing until  your company is completely satisfied. </a:t>
            </a:r>
          </a:p>
          <a:p>
            <a:pPr marL="0" marR="0" lvl="0" indent="0" algn="just" defTabSz="457200" rtl="0" eaLnBrk="1" fontAlgn="auto" latinLnBrk="0" hangingPunct="1">
              <a:lnSpc>
                <a:spcPct val="100000"/>
              </a:lnSpc>
              <a:spcBef>
                <a:spcPct val="20000"/>
              </a:spcBef>
              <a:spcAft>
                <a:spcPts val="0"/>
              </a:spcAft>
              <a:buClrTx/>
              <a:buSzTx/>
              <a:buFont typeface="Arial"/>
              <a:buNone/>
              <a:tabLst/>
              <a:defRPr/>
            </a:pP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just" defTabSz="457200" rtl="0" eaLnBrk="1" fontAlgn="auto" latinLnBrk="0" hangingPunct="1">
              <a:lnSpc>
                <a:spcPct val="100000"/>
              </a:lnSpc>
              <a:spcBef>
                <a:spcPct val="20000"/>
              </a:spcBef>
              <a:spcAft>
                <a:spcPts val="0"/>
              </a:spcAft>
              <a:buClrTx/>
              <a:buSzTx/>
              <a:buFont typeface="Arial"/>
              <a:buNone/>
              <a:tabLst/>
              <a:defRPr/>
            </a:pPr>
            <a:r>
              <a:rPr lang="en-US" sz="1200" noProof="0" dirty="0" smtClean="0">
                <a:solidFill>
                  <a:srgbClr val="000000"/>
                </a:solidFill>
              </a:rPr>
              <a:t>Let us bring your brand to the next level. Trust LEVEL7.</a:t>
            </a:r>
            <a:endParaRPr kumimoji="0" lang="en-US" sz="1200" b="0" i="0" u="none" strike="noStrike" kern="1200" cap="none" spc="0" normalizeH="0" baseline="0" noProof="0" dirty="0" smtClean="0">
              <a:ln>
                <a:noFill/>
              </a:ln>
              <a:solidFill>
                <a:srgbClr val="000000"/>
              </a:solidFill>
              <a:effectLst/>
              <a:uLnTx/>
              <a:uFillTx/>
              <a:latin typeface="+mn-lt"/>
              <a:ea typeface="+mn-ea"/>
              <a:cs typeface="+mn-cs"/>
            </a:endParaRPr>
          </a:p>
        </p:txBody>
      </p:sp>
      <p:cxnSp>
        <p:nvCxnSpPr>
          <p:cNvPr id="7" name="Straight Connector 6"/>
          <p:cNvCxnSpPr/>
          <p:nvPr/>
        </p:nvCxnSpPr>
        <p:spPr>
          <a:xfrm rot="5400000" flipH="1" flipV="1">
            <a:off x="2337251" y="3934808"/>
            <a:ext cx="5033066" cy="1587"/>
          </a:xfrm>
          <a:prstGeom prst="line">
            <a:avLst/>
          </a:prstGeom>
          <a:ln w="12700">
            <a:solidFill>
              <a:schemeClr val="tx1"/>
            </a:solidFill>
            <a:prstDash val="sysDash"/>
          </a:ln>
          <a:effectLst/>
        </p:spPr>
        <p:style>
          <a:lnRef idx="2">
            <a:schemeClr val="accent1"/>
          </a:lnRef>
          <a:fillRef idx="0">
            <a:schemeClr val="accent1"/>
          </a:fillRef>
          <a:effectRef idx="1">
            <a:schemeClr val="accent1"/>
          </a:effectRef>
          <a:fontRef idx="minor">
            <a:schemeClr val="tx1"/>
          </a:fontRef>
        </p:style>
      </p:cxnSp>
      <p:pic>
        <p:nvPicPr>
          <p:cNvPr id="8" name="Picture 7" descr="LEVEL7.png"/>
          <p:cNvPicPr>
            <a:picLocks noChangeAspect="1"/>
          </p:cNvPicPr>
          <p:nvPr/>
        </p:nvPicPr>
        <p:blipFill>
          <a:blip r:embed="rId3"/>
          <a:stretch>
            <a:fillRect/>
          </a:stretch>
        </p:blipFill>
        <p:spPr>
          <a:xfrm>
            <a:off x="381000" y="1177769"/>
            <a:ext cx="4013200" cy="1549897"/>
          </a:xfrm>
          <a:prstGeom prst="rect">
            <a:avLst/>
          </a:prstGeom>
        </p:spPr>
      </p:pic>
      <p:sp>
        <p:nvSpPr>
          <p:cNvPr id="11" name="Title 1"/>
          <p:cNvSpPr>
            <a:spLocks noGrp="1"/>
          </p:cNvSpPr>
          <p:nvPr>
            <p:ph type="ctrTitle"/>
          </p:nvPr>
        </p:nvSpPr>
        <p:spPr>
          <a:xfrm>
            <a:off x="5937548" y="1444469"/>
            <a:ext cx="2711152" cy="638332"/>
          </a:xfrm>
        </p:spPr>
        <p:txBody>
          <a:bodyPr>
            <a:normAutofit/>
          </a:bodyPr>
          <a:lstStyle/>
          <a:p>
            <a:r>
              <a:rPr lang="en-US" sz="2400" dirty="0" smtClean="0">
                <a:latin typeface="Candara"/>
                <a:cs typeface="Candara"/>
              </a:rPr>
              <a:t>Table of Contents</a:t>
            </a:r>
            <a:endParaRPr lang="en-US" sz="2400" dirty="0">
              <a:latin typeface="Candara"/>
              <a:cs typeface="Candar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Subtitle 2"/>
          <p:cNvSpPr>
            <a:spLocks noGrp="1"/>
          </p:cNvSpPr>
          <p:nvPr>
            <p:ph type="subTitle" idx="1"/>
          </p:nvPr>
        </p:nvSpPr>
        <p:spPr>
          <a:xfrm>
            <a:off x="259588" y="1237649"/>
            <a:ext cx="9616441" cy="5544670"/>
          </a:xfrm>
          <a:solidFill>
            <a:schemeClr val="bg1">
              <a:alpha val="88000"/>
            </a:schemeClr>
          </a:solidFill>
        </p:spPr>
        <p:txBody>
          <a:bodyPr vert="horz" wrap="square" anchor="t">
            <a:noAutofit/>
          </a:bodyPr>
          <a:lstStyle/>
          <a:p>
            <a:r>
              <a:rPr lang="en-US" sz="1200" dirty="0" smtClean="0">
                <a:solidFill>
                  <a:srgbClr val="000000"/>
                </a:solidFill>
              </a:rPr>
              <a:t>  </a:t>
            </a:r>
            <a:endParaRPr lang="en-US" sz="1200" dirty="0">
              <a:solidFill>
                <a:srgbClr val="000000"/>
              </a:solidFill>
            </a:endParaRPr>
          </a:p>
        </p:txBody>
      </p:sp>
      <p:pic>
        <p:nvPicPr>
          <p:cNvPr id="10" name="Picture 9" descr="Ad 1.jpg"/>
          <p:cNvPicPr>
            <a:picLocks noChangeAspect="1"/>
          </p:cNvPicPr>
          <p:nvPr/>
        </p:nvPicPr>
        <p:blipFill>
          <a:blip r:embed="rId3"/>
          <a:stretch>
            <a:fillRect/>
          </a:stretch>
        </p:blipFill>
        <p:spPr>
          <a:xfrm>
            <a:off x="356955" y="2207896"/>
            <a:ext cx="2911605" cy="3769569"/>
          </a:xfrm>
          <a:prstGeom prst="rect">
            <a:avLst/>
          </a:prstGeom>
        </p:spPr>
      </p:pic>
      <p:pic>
        <p:nvPicPr>
          <p:cNvPr id="11" name="Picture 10" descr="Ad 1.jpg"/>
          <p:cNvPicPr>
            <a:picLocks noChangeAspect="1"/>
          </p:cNvPicPr>
          <p:nvPr/>
        </p:nvPicPr>
        <p:blipFill>
          <a:blip r:embed="rId4"/>
          <a:stretch>
            <a:fillRect/>
          </a:stretch>
        </p:blipFill>
        <p:spPr>
          <a:xfrm>
            <a:off x="6850886" y="2224997"/>
            <a:ext cx="2911605" cy="3769570"/>
          </a:xfrm>
          <a:prstGeom prst="rect">
            <a:avLst/>
          </a:prstGeom>
        </p:spPr>
      </p:pic>
      <p:pic>
        <p:nvPicPr>
          <p:cNvPr id="12" name="Picture 11" descr="Bench.png"/>
          <p:cNvPicPr>
            <a:picLocks noChangeAspect="1"/>
          </p:cNvPicPr>
          <p:nvPr/>
        </p:nvPicPr>
        <p:blipFill>
          <a:blip r:embed="rId5"/>
          <a:stretch>
            <a:fillRect/>
          </a:stretch>
        </p:blipFill>
        <p:spPr>
          <a:xfrm>
            <a:off x="3094995" y="3193444"/>
            <a:ext cx="4004304" cy="2103101"/>
          </a:xfrm>
          <a:prstGeom prst="rect">
            <a:avLst/>
          </a:prstGeom>
        </p:spPr>
      </p:pic>
      <p:sp>
        <p:nvSpPr>
          <p:cNvPr id="13" name="TextBox 12"/>
          <p:cNvSpPr txBox="1"/>
          <p:nvPr/>
        </p:nvSpPr>
        <p:spPr>
          <a:xfrm>
            <a:off x="284987" y="1191088"/>
            <a:ext cx="9578341" cy="1292662"/>
          </a:xfrm>
          <a:prstGeom prst="rect">
            <a:avLst/>
          </a:prstGeom>
          <a:noFill/>
        </p:spPr>
        <p:txBody>
          <a:bodyPr wrap="square" rtlCol="0">
            <a:spAutoFit/>
          </a:bodyPr>
          <a:lstStyle/>
          <a:p>
            <a:pPr algn="just"/>
            <a:r>
              <a:rPr lang="en-US" sz="1100" b="1" dirty="0" smtClean="0"/>
              <a:t>Print Ad Objective </a:t>
            </a:r>
            <a:r>
              <a:rPr lang="en-US" sz="900" dirty="0" smtClean="0"/>
              <a:t>The purpose of the creative campaign is to gain top-of-mind awareness and trust of your primary target toward our new direction, along with creating awareness and educating your consumers on the effects their positive or negative actions can have on the Earth. The theme of the overall campaign is for consumers to envision what the world can be if everyone pursued a more ‘greener,’ resourceful, lifestyle. </a:t>
            </a:r>
          </a:p>
          <a:p>
            <a:pPr algn="just"/>
            <a:endParaRPr lang="en-US" sz="100" dirty="0" smtClean="0"/>
          </a:p>
          <a:p>
            <a:pPr algn="just"/>
            <a:r>
              <a:rPr lang="en-US" sz="1100" b="1" dirty="0" smtClean="0"/>
              <a:t>Print Ad Strategy </a:t>
            </a:r>
            <a:r>
              <a:rPr lang="en-US" sz="900" dirty="0" smtClean="0"/>
              <a:t>Show mothers what the world could be through Ben &amp; Jerry’s ice cream. Translating the message that Ben &amp; Jerry’s wants to better their world for the future of their children. The goal is to make consumers conscientious of their actions, while offering solutions. The overall theme is bright and colorful; in addition, we want to advance Ben &amp; Jerry's already-established mission: </a:t>
            </a:r>
            <a:r>
              <a:rPr lang="en-US" sz="1000" b="1" dirty="0" smtClean="0"/>
              <a:t>Social</a:t>
            </a:r>
            <a:r>
              <a:rPr lang="en-US" sz="900" dirty="0" smtClean="0"/>
              <a:t>, </a:t>
            </a:r>
            <a:r>
              <a:rPr lang="en-US" sz="1000" b="1" dirty="0" smtClean="0"/>
              <a:t>Economic</a:t>
            </a:r>
            <a:r>
              <a:rPr lang="en-US" sz="900" dirty="0" smtClean="0"/>
              <a:t>, and </a:t>
            </a:r>
            <a:r>
              <a:rPr lang="en-US" sz="1000" b="1" dirty="0" smtClean="0"/>
              <a:t>Environmental</a:t>
            </a:r>
            <a:r>
              <a:rPr lang="en-US" sz="900" dirty="0" smtClean="0"/>
              <a:t>. While providing lifestyle changes that the primary target and the world can benefit from. We want consumers to </a:t>
            </a:r>
            <a:r>
              <a:rPr lang="en-US" sz="1000" b="1" dirty="0" smtClean="0"/>
              <a:t>SEE</a:t>
            </a:r>
            <a:r>
              <a:rPr lang="en-US" sz="1000" dirty="0" smtClean="0"/>
              <a:t> </a:t>
            </a:r>
            <a:r>
              <a:rPr lang="en-US" sz="900" dirty="0" smtClean="0"/>
              <a:t>the difference they can make in the world.</a:t>
            </a:r>
          </a:p>
          <a:p>
            <a:pPr algn="just"/>
            <a:endParaRPr lang="en-US" sz="900" dirty="0" smtClean="0"/>
          </a:p>
          <a:p>
            <a:pPr algn="just"/>
            <a:endParaRPr lang="en-US" sz="900" dirty="0"/>
          </a:p>
        </p:txBody>
      </p:sp>
      <p:sp>
        <p:nvSpPr>
          <p:cNvPr id="14" name="TextBox 13"/>
          <p:cNvSpPr txBox="1"/>
          <p:nvPr/>
        </p:nvSpPr>
        <p:spPr>
          <a:xfrm>
            <a:off x="259588" y="5926666"/>
            <a:ext cx="3008974" cy="815608"/>
          </a:xfrm>
          <a:prstGeom prst="rect">
            <a:avLst/>
          </a:prstGeom>
          <a:noFill/>
        </p:spPr>
        <p:txBody>
          <a:bodyPr wrap="square" rtlCol="0">
            <a:spAutoFit/>
          </a:bodyPr>
          <a:lstStyle/>
          <a:p>
            <a:pPr algn="just"/>
            <a:r>
              <a:rPr lang="en-US" sz="1100" b="1" dirty="0" smtClean="0"/>
              <a:t>Tactic</a:t>
            </a:r>
            <a:r>
              <a:rPr lang="en-US" sz="800" b="1" dirty="0" smtClean="0"/>
              <a:t> </a:t>
            </a:r>
            <a:r>
              <a:rPr lang="en-US" sz="900" dirty="0" smtClean="0"/>
              <a:t>Eye-catching. </a:t>
            </a:r>
            <a:r>
              <a:rPr lang="en-US" sz="1000" b="1" i="1" dirty="0" smtClean="0"/>
              <a:t>3D Four-color bleed</a:t>
            </a:r>
            <a:r>
              <a:rPr lang="en-US" sz="900" dirty="0" smtClean="0"/>
              <a:t>. The bright colors leads the reader in at the top, then features the product in 3D as they make their way to the bottom of the ad. This ad will be featured in magazines that are regular reads of the target audience.</a:t>
            </a:r>
            <a:endParaRPr lang="en-US" sz="900" dirty="0"/>
          </a:p>
        </p:txBody>
      </p:sp>
      <p:sp>
        <p:nvSpPr>
          <p:cNvPr id="15" name="TextBox 14"/>
          <p:cNvSpPr txBox="1"/>
          <p:nvPr/>
        </p:nvSpPr>
        <p:spPr>
          <a:xfrm>
            <a:off x="6757750" y="5958410"/>
            <a:ext cx="3004741" cy="677108"/>
          </a:xfrm>
          <a:prstGeom prst="rect">
            <a:avLst/>
          </a:prstGeom>
          <a:noFill/>
        </p:spPr>
        <p:txBody>
          <a:bodyPr wrap="square" rtlCol="0">
            <a:spAutoFit/>
          </a:bodyPr>
          <a:lstStyle/>
          <a:p>
            <a:pPr algn="just"/>
            <a:r>
              <a:rPr lang="en-US" sz="1100" b="1" dirty="0" smtClean="0"/>
              <a:t>Tactic</a:t>
            </a:r>
            <a:r>
              <a:rPr lang="en-US" sz="800" b="1" dirty="0" smtClean="0"/>
              <a:t> </a:t>
            </a:r>
            <a:r>
              <a:rPr lang="en-US" sz="900" dirty="0" smtClean="0"/>
              <a:t>Eye-catching. </a:t>
            </a:r>
            <a:r>
              <a:rPr lang="en-US" sz="1000" b="1" i="1" dirty="0" smtClean="0"/>
              <a:t>Four-color bleed</a:t>
            </a:r>
            <a:r>
              <a:rPr lang="en-US" sz="900" dirty="0" smtClean="0"/>
              <a:t>. The bright colors leads the reader in at the top, then features a stimulating photo of the earth on top of an ice cream cone. Ad Also offers energy-saving tips.</a:t>
            </a:r>
            <a:endParaRPr lang="en-US" sz="900" dirty="0"/>
          </a:p>
        </p:txBody>
      </p:sp>
      <p:sp>
        <p:nvSpPr>
          <p:cNvPr id="16" name="TextBox 15"/>
          <p:cNvSpPr txBox="1"/>
          <p:nvPr/>
        </p:nvSpPr>
        <p:spPr>
          <a:xfrm>
            <a:off x="3395130" y="5104702"/>
            <a:ext cx="3290653" cy="815608"/>
          </a:xfrm>
          <a:prstGeom prst="rect">
            <a:avLst/>
          </a:prstGeom>
          <a:noFill/>
        </p:spPr>
        <p:txBody>
          <a:bodyPr wrap="square" rtlCol="0">
            <a:spAutoFit/>
          </a:bodyPr>
          <a:lstStyle/>
          <a:p>
            <a:pPr algn="just"/>
            <a:r>
              <a:rPr lang="en-US" sz="1100" b="1" dirty="0" smtClean="0"/>
              <a:t>Tactic</a:t>
            </a:r>
            <a:r>
              <a:rPr lang="en-US" sz="800" b="1" dirty="0" smtClean="0"/>
              <a:t> </a:t>
            </a:r>
            <a:r>
              <a:rPr lang="en-US" sz="1000" b="1" i="1" dirty="0" smtClean="0"/>
              <a:t>Four-color park bench</a:t>
            </a:r>
            <a:r>
              <a:rPr lang="en-US" sz="800" b="1" dirty="0" smtClean="0"/>
              <a:t>. </a:t>
            </a:r>
            <a:r>
              <a:rPr lang="en-US" sz="900" dirty="0" smtClean="0"/>
              <a:t>Humorous and informative with a polar bear sitting on a melting ice cap with copy “Polar bears like to rest their butts, too.” Located in the area of local grade schools. This outdoor ad also includes useful facts about the Polar Bears and their possibility of becoming extinct. </a:t>
            </a:r>
            <a:endParaRPr lang="en-US" sz="900" dirty="0"/>
          </a:p>
        </p:txBody>
      </p:sp>
      <p:sp>
        <p:nvSpPr>
          <p:cNvPr id="17" name="TextBox 16"/>
          <p:cNvSpPr txBox="1"/>
          <p:nvPr/>
        </p:nvSpPr>
        <p:spPr>
          <a:xfrm>
            <a:off x="3428997" y="2339364"/>
            <a:ext cx="3290653" cy="854080"/>
          </a:xfrm>
          <a:prstGeom prst="rect">
            <a:avLst/>
          </a:prstGeom>
          <a:noFill/>
        </p:spPr>
        <p:txBody>
          <a:bodyPr wrap="square" rtlCol="0">
            <a:spAutoFit/>
          </a:bodyPr>
          <a:lstStyle/>
          <a:p>
            <a:pPr algn="just"/>
            <a:r>
              <a:rPr lang="en-US" sz="1050" b="1" dirty="0" smtClean="0"/>
              <a:t>Outdoor Ad Objective </a:t>
            </a:r>
            <a:r>
              <a:rPr lang="en-US" sz="900" dirty="0" smtClean="0"/>
              <a:t>Increase awareness of environmental issues in the world to primary target, while offering a learning experience to the secondary target.</a:t>
            </a:r>
          </a:p>
          <a:p>
            <a:pPr algn="just"/>
            <a:endParaRPr lang="en-US" sz="100" dirty="0" smtClean="0"/>
          </a:p>
          <a:p>
            <a:pPr algn="just"/>
            <a:r>
              <a:rPr lang="en-US" sz="1100" b="1" dirty="0" smtClean="0"/>
              <a:t>Outdoor Ad Strategy </a:t>
            </a:r>
            <a:r>
              <a:rPr lang="en-US" sz="900" dirty="0" smtClean="0"/>
              <a:t>Discuss global warming in a way that connects with our target market and their kids.</a:t>
            </a:r>
            <a:endParaRPr lang="en-US" sz="900" dirty="0"/>
          </a:p>
        </p:txBody>
      </p:sp>
      <p:sp>
        <p:nvSpPr>
          <p:cNvPr id="19" name="Rectangle 18"/>
          <p:cNvSpPr/>
          <p:nvPr/>
        </p:nvSpPr>
        <p:spPr>
          <a:xfrm>
            <a:off x="1689100" y="421521"/>
            <a:ext cx="2641543" cy="646331"/>
          </a:xfrm>
          <a:prstGeom prst="rect">
            <a:avLst/>
          </a:prstGeom>
        </p:spPr>
        <p:txBody>
          <a:bodyPr wrap="none">
            <a:spAutoFit/>
          </a:bodyPr>
          <a:lstStyle/>
          <a:p>
            <a:r>
              <a:rPr lang="en-US" sz="3600" dirty="0" smtClean="0">
                <a:latin typeface="Candara"/>
                <a:cs typeface="Candara"/>
              </a:rPr>
              <a:t>Creative </a:t>
            </a:r>
            <a:r>
              <a:rPr lang="en-US" dirty="0" smtClean="0">
                <a:latin typeface="Candara"/>
                <a:cs typeface="Candara"/>
              </a:rPr>
              <a:t>Primary</a:t>
            </a:r>
            <a:endParaRPr lang="en-US" dirty="0"/>
          </a:p>
        </p:txBody>
      </p:sp>
      <p:sp>
        <p:nvSpPr>
          <p:cNvPr id="20" name="Rectangle 19"/>
          <p:cNvSpPr/>
          <p:nvPr/>
        </p:nvSpPr>
        <p:spPr>
          <a:xfrm flipV="1">
            <a:off x="-127000" y="777409"/>
            <a:ext cx="18415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8" name="Rectangle 17"/>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18</a:t>
            </a:r>
            <a:endParaRPr lang="en-US" sz="32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 name="Subtitle 2"/>
          <p:cNvSpPr>
            <a:spLocks noGrp="1"/>
          </p:cNvSpPr>
          <p:nvPr>
            <p:ph type="subTitle" idx="1"/>
          </p:nvPr>
        </p:nvSpPr>
        <p:spPr>
          <a:xfrm>
            <a:off x="228600" y="1346200"/>
            <a:ext cx="9672829" cy="5308600"/>
          </a:xfrm>
          <a:solidFill>
            <a:schemeClr val="bg1">
              <a:alpha val="88000"/>
            </a:schemeClr>
          </a:solidFill>
        </p:spPr>
        <p:txBody>
          <a:bodyPr vert="horz" wrap="square" anchor="t">
            <a:noAutofit/>
          </a:bodyPr>
          <a:lstStyle/>
          <a:p>
            <a:r>
              <a:rPr lang="en-US" sz="1200" dirty="0" smtClean="0">
                <a:solidFill>
                  <a:srgbClr val="000000"/>
                </a:solidFill>
              </a:rPr>
              <a:t>  </a:t>
            </a:r>
            <a:endParaRPr lang="en-US" sz="1200" dirty="0">
              <a:solidFill>
                <a:srgbClr val="000000"/>
              </a:solidFill>
            </a:endParaRPr>
          </a:p>
        </p:txBody>
      </p:sp>
      <p:pic>
        <p:nvPicPr>
          <p:cNvPr id="21" name="Picture 20" descr="Ad 1.jpg"/>
          <p:cNvPicPr>
            <a:picLocks noChangeAspect="1"/>
          </p:cNvPicPr>
          <p:nvPr/>
        </p:nvPicPr>
        <p:blipFill>
          <a:blip r:embed="rId3"/>
          <a:stretch>
            <a:fillRect/>
          </a:stretch>
        </p:blipFill>
        <p:spPr>
          <a:xfrm>
            <a:off x="287529" y="1398574"/>
            <a:ext cx="7510271" cy="2976097"/>
          </a:xfrm>
          <a:prstGeom prst="rect">
            <a:avLst/>
          </a:prstGeom>
        </p:spPr>
      </p:pic>
      <p:pic>
        <p:nvPicPr>
          <p:cNvPr id="22" name="Picture 21" descr="Ad 1.jpg"/>
          <p:cNvPicPr>
            <a:picLocks noChangeAspect="1"/>
          </p:cNvPicPr>
          <p:nvPr/>
        </p:nvPicPr>
        <p:blipFill>
          <a:blip r:embed="rId4"/>
          <a:stretch>
            <a:fillRect/>
          </a:stretch>
        </p:blipFill>
        <p:spPr>
          <a:xfrm>
            <a:off x="347509" y="4550616"/>
            <a:ext cx="7423379" cy="1950071"/>
          </a:xfrm>
          <a:prstGeom prst="rect">
            <a:avLst/>
          </a:prstGeom>
        </p:spPr>
      </p:pic>
      <p:sp>
        <p:nvSpPr>
          <p:cNvPr id="23" name="TextBox 22"/>
          <p:cNvSpPr txBox="1"/>
          <p:nvPr/>
        </p:nvSpPr>
        <p:spPr>
          <a:xfrm>
            <a:off x="7886700" y="1399329"/>
            <a:ext cx="1954109" cy="2200603"/>
          </a:xfrm>
          <a:prstGeom prst="rect">
            <a:avLst/>
          </a:prstGeom>
          <a:noFill/>
        </p:spPr>
        <p:txBody>
          <a:bodyPr wrap="square" rtlCol="0">
            <a:spAutoFit/>
          </a:bodyPr>
          <a:lstStyle/>
          <a:p>
            <a:pPr algn="just"/>
            <a:r>
              <a:rPr lang="en-US" sz="1100" b="1" dirty="0" smtClean="0"/>
              <a:t>TV Spot Objective</a:t>
            </a:r>
            <a:r>
              <a:rPr lang="en-US" sz="1050" dirty="0" smtClean="0"/>
              <a:t> </a:t>
            </a:r>
            <a:r>
              <a:rPr lang="en-US" sz="900" dirty="0" smtClean="0"/>
              <a:t>To create awareness about the SEE campaign and what it means; in addition,  reveal launch date.</a:t>
            </a:r>
          </a:p>
          <a:p>
            <a:pPr algn="just"/>
            <a:endParaRPr lang="en-US" sz="100" dirty="0" smtClean="0"/>
          </a:p>
          <a:p>
            <a:pPr algn="just"/>
            <a:r>
              <a:rPr lang="en-US" sz="1100" b="1" dirty="0" smtClean="0"/>
              <a:t>TV Spot Strategy</a:t>
            </a:r>
            <a:r>
              <a:rPr lang="en-US" sz="1050" dirty="0" smtClean="0"/>
              <a:t> </a:t>
            </a:r>
            <a:r>
              <a:rPr lang="en-US" sz="900" dirty="0" smtClean="0"/>
              <a:t>Show what SEE stands for. Include words that relate to a greener earth. (SEE growth, possibilities, prosperity, green, etc.)</a:t>
            </a:r>
          </a:p>
          <a:p>
            <a:pPr algn="just"/>
            <a:endParaRPr lang="en-US" sz="100" dirty="0" smtClean="0"/>
          </a:p>
          <a:p>
            <a:pPr algn="just"/>
            <a:r>
              <a:rPr lang="en-US" sz="1100" b="1" dirty="0" smtClean="0"/>
              <a:t>TV Spot Tactic </a:t>
            </a:r>
            <a:r>
              <a:rPr lang="en-US" sz="1200" b="1" i="1" dirty="0" smtClean="0"/>
              <a:t>:</a:t>
            </a:r>
            <a:r>
              <a:rPr lang="en-US" sz="1000" b="1" i="1" dirty="0" smtClean="0"/>
              <a:t>15 Pre-Launch Teaser</a:t>
            </a:r>
            <a:r>
              <a:rPr lang="en-US" sz="1100" b="1" i="1" dirty="0" smtClean="0"/>
              <a:t> </a:t>
            </a:r>
            <a:r>
              <a:rPr lang="en-US" sz="900" dirty="0" smtClean="0"/>
              <a:t>The tone will be informative and intriguing. With simple graphics; the See logo, and the Ben &amp; Jerry’s logo. Audience can visit website for more on the upcoming SEE campaign.</a:t>
            </a:r>
            <a:endParaRPr lang="en-US" sz="900" dirty="0"/>
          </a:p>
        </p:txBody>
      </p:sp>
      <p:cxnSp>
        <p:nvCxnSpPr>
          <p:cNvPr id="24" name="Straight Connector 23"/>
          <p:cNvCxnSpPr/>
          <p:nvPr/>
        </p:nvCxnSpPr>
        <p:spPr>
          <a:xfrm flipV="1">
            <a:off x="334809" y="4452193"/>
            <a:ext cx="9406091" cy="9524"/>
          </a:xfrm>
          <a:prstGeom prst="line">
            <a:avLst/>
          </a:prstGeom>
          <a:ln w="12700">
            <a:solidFill>
              <a:schemeClr val="tx1"/>
            </a:solidFill>
            <a:prstDash val="sysDash"/>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7896520" y="4461717"/>
            <a:ext cx="1954109" cy="2185214"/>
          </a:xfrm>
          <a:prstGeom prst="rect">
            <a:avLst/>
          </a:prstGeom>
          <a:noFill/>
        </p:spPr>
        <p:txBody>
          <a:bodyPr wrap="square" rtlCol="0">
            <a:spAutoFit/>
          </a:bodyPr>
          <a:lstStyle/>
          <a:p>
            <a:pPr algn="just"/>
            <a:r>
              <a:rPr lang="en-US" sz="1100" b="1" dirty="0" smtClean="0"/>
              <a:t>TV Spot Objective </a:t>
            </a:r>
            <a:r>
              <a:rPr lang="en-US" sz="900" dirty="0" smtClean="0"/>
              <a:t>To promote Ben &amp; Jerry’s new promotional flavor and increase awareness of the SEE campaign to target market.</a:t>
            </a:r>
          </a:p>
          <a:p>
            <a:pPr algn="just"/>
            <a:endParaRPr lang="en-US" sz="100" dirty="0" smtClean="0"/>
          </a:p>
          <a:p>
            <a:pPr algn="just"/>
            <a:r>
              <a:rPr lang="en-US" sz="1100" b="1" dirty="0" smtClean="0"/>
              <a:t>TV Spot Strategy  </a:t>
            </a:r>
            <a:r>
              <a:rPr lang="en-US" sz="900" dirty="0" smtClean="0"/>
              <a:t>To demonstrate that eating Ben &amp; Jerry’s ice cream can lead to building a better tomorrow.</a:t>
            </a:r>
          </a:p>
          <a:p>
            <a:pPr algn="just"/>
            <a:endParaRPr lang="en-US" sz="100" dirty="0" smtClean="0"/>
          </a:p>
          <a:p>
            <a:pPr algn="just"/>
            <a:r>
              <a:rPr lang="en-US" sz="1100" b="1" dirty="0" smtClean="0"/>
              <a:t>TV Spot Tactic </a:t>
            </a:r>
            <a:r>
              <a:rPr lang="en-US" sz="1000" b="1" i="1" dirty="0" smtClean="0"/>
              <a:t>:60 During Campaign Launch</a:t>
            </a:r>
            <a:r>
              <a:rPr lang="en-US" sz="1100" b="1" dirty="0" smtClean="0"/>
              <a:t> </a:t>
            </a:r>
            <a:r>
              <a:rPr lang="en-US" sz="900" dirty="0" smtClean="0"/>
              <a:t>Emphasize product use by showing a kid eating the new flavor and being transmitted into a new world. Whimsical tone and will be put on TV stations.</a:t>
            </a:r>
            <a:endParaRPr lang="en-US" sz="900" dirty="0"/>
          </a:p>
        </p:txBody>
      </p:sp>
      <p:sp>
        <p:nvSpPr>
          <p:cNvPr id="11" name="Rectangle 10"/>
          <p:cNvSpPr/>
          <p:nvPr/>
        </p:nvSpPr>
        <p:spPr>
          <a:xfrm>
            <a:off x="1689100" y="421521"/>
            <a:ext cx="2641543" cy="646331"/>
          </a:xfrm>
          <a:prstGeom prst="rect">
            <a:avLst/>
          </a:prstGeom>
        </p:spPr>
        <p:txBody>
          <a:bodyPr wrap="none">
            <a:spAutoFit/>
          </a:bodyPr>
          <a:lstStyle/>
          <a:p>
            <a:r>
              <a:rPr lang="en-US" sz="3600" dirty="0" smtClean="0">
                <a:latin typeface="Candara"/>
                <a:cs typeface="Candara"/>
              </a:rPr>
              <a:t>Creative </a:t>
            </a:r>
            <a:r>
              <a:rPr lang="en-US" dirty="0" smtClean="0">
                <a:latin typeface="Candara"/>
                <a:cs typeface="Candara"/>
              </a:rPr>
              <a:t>Primary</a:t>
            </a:r>
            <a:endParaRPr lang="en-US" dirty="0"/>
          </a:p>
        </p:txBody>
      </p:sp>
      <p:sp>
        <p:nvSpPr>
          <p:cNvPr id="12" name="Rectangle 11"/>
          <p:cNvSpPr/>
          <p:nvPr/>
        </p:nvSpPr>
        <p:spPr>
          <a:xfrm flipV="1">
            <a:off x="-127000" y="777409"/>
            <a:ext cx="18415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0" name="Rectangle 9"/>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19</a:t>
            </a:r>
            <a:endParaRPr lang="en-US" sz="3200" b="1" dirty="0">
              <a:solidFill>
                <a:schemeClr val="bg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 name="Subtitle 2"/>
          <p:cNvSpPr>
            <a:spLocks noGrp="1"/>
          </p:cNvSpPr>
          <p:nvPr>
            <p:ph type="subTitle" idx="1"/>
          </p:nvPr>
        </p:nvSpPr>
        <p:spPr>
          <a:xfrm>
            <a:off x="259588" y="1237649"/>
            <a:ext cx="9616441" cy="5478666"/>
          </a:xfrm>
          <a:solidFill>
            <a:schemeClr val="bg1">
              <a:alpha val="88000"/>
            </a:schemeClr>
          </a:solidFill>
        </p:spPr>
        <p:txBody>
          <a:bodyPr vert="horz" wrap="square" anchor="t">
            <a:noAutofit/>
          </a:bodyPr>
          <a:lstStyle/>
          <a:p>
            <a:r>
              <a:rPr lang="en-US" sz="1200" dirty="0" smtClean="0">
                <a:solidFill>
                  <a:srgbClr val="000000"/>
                </a:solidFill>
              </a:rPr>
              <a:t>  </a:t>
            </a:r>
            <a:endParaRPr lang="en-US" sz="1200" dirty="0">
              <a:solidFill>
                <a:srgbClr val="000000"/>
              </a:solidFill>
            </a:endParaRPr>
          </a:p>
        </p:txBody>
      </p:sp>
      <p:sp>
        <p:nvSpPr>
          <p:cNvPr id="7" name="Rectangle 6"/>
          <p:cNvSpPr/>
          <p:nvPr/>
        </p:nvSpPr>
        <p:spPr>
          <a:xfrm>
            <a:off x="307883" y="1414323"/>
            <a:ext cx="3114062" cy="1677382"/>
          </a:xfrm>
          <a:prstGeom prst="rect">
            <a:avLst/>
          </a:prstGeom>
        </p:spPr>
        <p:txBody>
          <a:bodyPr wrap="square">
            <a:spAutoFit/>
          </a:bodyPr>
          <a:lstStyle/>
          <a:p>
            <a:pPr algn="just"/>
            <a:r>
              <a:rPr lang="en-US" sz="1200" b="1" dirty="0" smtClean="0"/>
              <a:t>Objective: </a:t>
            </a:r>
            <a:r>
              <a:rPr lang="en-US" sz="1200" dirty="0" smtClean="0"/>
              <a:t>To create top-of-mind awareness among children from the ages of 7-13 (and their parents) that Ben &amp; Jerry’s has a clear goal in engagement of a better world.</a:t>
            </a:r>
          </a:p>
          <a:p>
            <a:pPr algn="just"/>
            <a:endParaRPr lang="en-US" sz="700" b="1" dirty="0" smtClean="0"/>
          </a:p>
          <a:p>
            <a:pPr algn="just"/>
            <a:r>
              <a:rPr lang="en-US" sz="1200" b="1" dirty="0" smtClean="0"/>
              <a:t>Tactic: </a:t>
            </a:r>
            <a:r>
              <a:rPr lang="en-US" sz="1200" dirty="0" smtClean="0"/>
              <a:t>The in-store poster clearly defines the objectives Ben &amp; Jerry’s has in their new mission of increasing the quality of life on this planet.</a:t>
            </a:r>
            <a:endParaRPr lang="en-US" sz="1200" b="1" dirty="0"/>
          </a:p>
        </p:txBody>
      </p:sp>
      <p:pic>
        <p:nvPicPr>
          <p:cNvPr id="8" name="Picture 7"/>
          <p:cNvPicPr>
            <a:picLocks noChangeAspect="1"/>
          </p:cNvPicPr>
          <p:nvPr/>
        </p:nvPicPr>
        <p:blipFill>
          <a:blip r:embed="rId3"/>
          <a:stretch>
            <a:fillRect/>
          </a:stretch>
        </p:blipFill>
        <p:spPr>
          <a:xfrm>
            <a:off x="396783" y="3106360"/>
            <a:ext cx="2905217" cy="3416300"/>
          </a:xfrm>
          <a:prstGeom prst="rect">
            <a:avLst/>
          </a:prstGeom>
        </p:spPr>
      </p:pic>
      <p:pic>
        <p:nvPicPr>
          <p:cNvPr id="9" name="Picture 8"/>
          <p:cNvPicPr>
            <a:picLocks noChangeAspect="1"/>
          </p:cNvPicPr>
          <p:nvPr/>
        </p:nvPicPr>
        <p:blipFill>
          <a:blip r:embed="rId4"/>
          <a:stretch>
            <a:fillRect/>
          </a:stretch>
        </p:blipFill>
        <p:spPr>
          <a:xfrm>
            <a:off x="6896099" y="3168650"/>
            <a:ext cx="2801857" cy="3416300"/>
          </a:xfrm>
          <a:prstGeom prst="rect">
            <a:avLst/>
          </a:prstGeom>
        </p:spPr>
      </p:pic>
      <p:sp>
        <p:nvSpPr>
          <p:cNvPr id="10" name="Rectangle 9"/>
          <p:cNvSpPr/>
          <p:nvPr/>
        </p:nvSpPr>
        <p:spPr>
          <a:xfrm>
            <a:off x="6819899" y="1283910"/>
            <a:ext cx="2865357" cy="1862048"/>
          </a:xfrm>
          <a:prstGeom prst="rect">
            <a:avLst/>
          </a:prstGeom>
        </p:spPr>
        <p:txBody>
          <a:bodyPr wrap="square">
            <a:spAutoFit/>
          </a:bodyPr>
          <a:lstStyle/>
          <a:p>
            <a:r>
              <a:rPr lang="en-US" sz="1200" b="1" dirty="0" smtClean="0"/>
              <a:t>Objective: </a:t>
            </a:r>
            <a:r>
              <a:rPr lang="en-US" sz="1200" dirty="0" smtClean="0"/>
              <a:t>To create top-of-mind awareness among children from the ages of 7-13 (and their parents) that Ben &amp; Jerry’s is committed to world wide peace among all people.</a:t>
            </a:r>
          </a:p>
          <a:p>
            <a:endParaRPr lang="en-US" sz="500" b="1" dirty="0" smtClean="0"/>
          </a:p>
          <a:p>
            <a:r>
              <a:rPr lang="en-US" sz="1200" b="1" dirty="0" smtClean="0"/>
              <a:t>Tactic: </a:t>
            </a:r>
            <a:r>
              <a:rPr lang="en-US" sz="1200" dirty="0" smtClean="0"/>
              <a:t>The print ad uses a creative image to portray the goal of worldwide peace that Ben &amp; Jerry’s is committed to achieving.</a:t>
            </a:r>
            <a:endParaRPr lang="en-US" sz="1200" b="1" dirty="0"/>
          </a:p>
        </p:txBody>
      </p:sp>
      <p:pic>
        <p:nvPicPr>
          <p:cNvPr id="12" name="Picture 11"/>
          <p:cNvPicPr>
            <a:picLocks noChangeAspect="1"/>
          </p:cNvPicPr>
          <p:nvPr/>
        </p:nvPicPr>
        <p:blipFill>
          <a:blip r:embed="rId5"/>
          <a:stretch>
            <a:fillRect/>
          </a:stretch>
        </p:blipFill>
        <p:spPr>
          <a:xfrm>
            <a:off x="3677261" y="1372809"/>
            <a:ext cx="2892072" cy="3823839"/>
          </a:xfrm>
          <a:prstGeom prst="rect">
            <a:avLst/>
          </a:prstGeom>
        </p:spPr>
      </p:pic>
      <p:sp>
        <p:nvSpPr>
          <p:cNvPr id="13" name="Rectangle 12"/>
          <p:cNvSpPr/>
          <p:nvPr/>
        </p:nvSpPr>
        <p:spPr>
          <a:xfrm>
            <a:off x="3581307" y="5208210"/>
            <a:ext cx="3000726" cy="1508105"/>
          </a:xfrm>
          <a:prstGeom prst="rect">
            <a:avLst/>
          </a:prstGeom>
        </p:spPr>
        <p:txBody>
          <a:bodyPr wrap="square">
            <a:spAutoFit/>
          </a:bodyPr>
          <a:lstStyle/>
          <a:p>
            <a:pPr algn="just"/>
            <a:r>
              <a:rPr lang="en-US" sz="1200" b="1" dirty="0" smtClean="0"/>
              <a:t>Objective: </a:t>
            </a:r>
            <a:r>
              <a:rPr lang="en-US" sz="1200" dirty="0" smtClean="0"/>
              <a:t>To create top-of-mind awareness among children from the ages of 7-13 (and their parents) that Ben &amp; Jerry’s is committed to the conservation of endangered species.</a:t>
            </a:r>
          </a:p>
          <a:p>
            <a:pPr algn="just"/>
            <a:endParaRPr lang="en-US" sz="500" b="1" dirty="0" smtClean="0"/>
          </a:p>
          <a:p>
            <a:pPr algn="just"/>
            <a:r>
              <a:rPr lang="en-US" sz="1200" b="1" dirty="0" smtClean="0"/>
              <a:t>Tactic: </a:t>
            </a:r>
            <a:r>
              <a:rPr lang="en-US" sz="1200" dirty="0" smtClean="0"/>
              <a:t>The print ad uses the creative image to efficiently connect Ben &amp; Jerry’s ice cream to the overall goal of the “see” campaign.</a:t>
            </a:r>
            <a:endParaRPr lang="en-US" sz="1200" b="1" dirty="0"/>
          </a:p>
        </p:txBody>
      </p:sp>
      <p:sp>
        <p:nvSpPr>
          <p:cNvPr id="11" name="Rectangle 10"/>
          <p:cNvSpPr/>
          <p:nvPr/>
        </p:nvSpPr>
        <p:spPr>
          <a:xfrm>
            <a:off x="1689100" y="421521"/>
            <a:ext cx="2916183" cy="646331"/>
          </a:xfrm>
          <a:prstGeom prst="rect">
            <a:avLst/>
          </a:prstGeom>
        </p:spPr>
        <p:txBody>
          <a:bodyPr wrap="none">
            <a:spAutoFit/>
          </a:bodyPr>
          <a:lstStyle/>
          <a:p>
            <a:r>
              <a:rPr lang="en-US" sz="3600" dirty="0" smtClean="0">
                <a:latin typeface="Candara"/>
                <a:cs typeface="Candara"/>
              </a:rPr>
              <a:t>Creative </a:t>
            </a:r>
            <a:r>
              <a:rPr lang="en-US" dirty="0" smtClean="0">
                <a:latin typeface="Candara"/>
                <a:cs typeface="Candara"/>
              </a:rPr>
              <a:t>Secondary</a:t>
            </a:r>
            <a:endParaRPr lang="en-US" dirty="0"/>
          </a:p>
        </p:txBody>
      </p:sp>
      <p:sp>
        <p:nvSpPr>
          <p:cNvPr id="18" name="Rectangle 17"/>
          <p:cNvSpPr/>
          <p:nvPr/>
        </p:nvSpPr>
        <p:spPr>
          <a:xfrm flipV="1">
            <a:off x="-127000" y="777409"/>
            <a:ext cx="18415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5" name="Rectangle 14"/>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20</a:t>
            </a:r>
            <a:endParaRPr lang="en-US" sz="3200" b="1"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Subtitle 2"/>
          <p:cNvSpPr>
            <a:spLocks noGrp="1"/>
          </p:cNvSpPr>
          <p:nvPr>
            <p:ph type="subTitle" idx="1"/>
          </p:nvPr>
        </p:nvSpPr>
        <p:spPr>
          <a:xfrm>
            <a:off x="177800" y="1308100"/>
            <a:ext cx="9672829" cy="5286237"/>
          </a:xfrm>
          <a:solidFill>
            <a:schemeClr val="bg1">
              <a:alpha val="88000"/>
            </a:schemeClr>
          </a:solidFill>
        </p:spPr>
        <p:txBody>
          <a:bodyPr vert="horz" wrap="square" anchor="t">
            <a:noAutofit/>
          </a:bodyPr>
          <a:lstStyle/>
          <a:p>
            <a:r>
              <a:rPr lang="en-US" sz="1200" dirty="0" smtClean="0">
                <a:solidFill>
                  <a:srgbClr val="000000"/>
                </a:solidFill>
              </a:rPr>
              <a:t>  </a:t>
            </a:r>
            <a:endParaRPr lang="en-US" sz="1200" dirty="0">
              <a:solidFill>
                <a:srgbClr val="000000"/>
              </a:solidFill>
            </a:endParaRPr>
          </a:p>
        </p:txBody>
      </p:sp>
      <p:pic>
        <p:nvPicPr>
          <p:cNvPr id="12" name="Picture 11" descr="final b&amp;j billboard.jpg"/>
          <p:cNvPicPr>
            <a:picLocks noChangeAspect="1"/>
          </p:cNvPicPr>
          <p:nvPr/>
        </p:nvPicPr>
        <p:blipFill>
          <a:blip r:embed="rId3"/>
          <a:stretch>
            <a:fillRect/>
          </a:stretch>
        </p:blipFill>
        <p:spPr>
          <a:xfrm>
            <a:off x="520701" y="1507967"/>
            <a:ext cx="3826933" cy="3200400"/>
          </a:xfrm>
          <a:prstGeom prst="rect">
            <a:avLst/>
          </a:prstGeom>
        </p:spPr>
      </p:pic>
      <p:sp>
        <p:nvSpPr>
          <p:cNvPr id="13" name="TextBox 12"/>
          <p:cNvSpPr txBox="1"/>
          <p:nvPr/>
        </p:nvSpPr>
        <p:spPr>
          <a:xfrm>
            <a:off x="469901" y="4865598"/>
            <a:ext cx="3826933" cy="1769715"/>
          </a:xfrm>
          <a:prstGeom prst="rect">
            <a:avLst/>
          </a:prstGeom>
          <a:noFill/>
        </p:spPr>
        <p:txBody>
          <a:bodyPr wrap="square" rtlCol="0">
            <a:spAutoFit/>
          </a:bodyPr>
          <a:lstStyle/>
          <a:p>
            <a:pPr algn="just"/>
            <a:r>
              <a:rPr lang="en-US" sz="1200" b="1" dirty="0" smtClean="0"/>
              <a:t>Billboard</a:t>
            </a:r>
            <a:endParaRPr lang="en-US" sz="1100" b="1" dirty="0" smtClean="0"/>
          </a:p>
          <a:p>
            <a:pPr algn="just"/>
            <a:r>
              <a:rPr lang="en-US" sz="1100" b="1" dirty="0" smtClean="0"/>
              <a:t>Objective: </a:t>
            </a:r>
            <a:r>
              <a:rPr lang="en-US" sz="1100" dirty="0" smtClean="0"/>
              <a:t>To create top-of-mind awareness among children from the ages of 7-13 (and their parents) that Ben &amp; Jerry’s has a goal of a healthier planet</a:t>
            </a:r>
          </a:p>
          <a:p>
            <a:pPr algn="just"/>
            <a:endParaRPr lang="en-US" sz="1100" b="1" dirty="0" smtClean="0"/>
          </a:p>
          <a:p>
            <a:pPr algn="just"/>
            <a:r>
              <a:rPr lang="en-US" sz="1100" b="1" dirty="0" smtClean="0"/>
              <a:t>Tactic: </a:t>
            </a:r>
            <a:r>
              <a:rPr lang="en-US" sz="1100" dirty="0" smtClean="0"/>
              <a:t>The billboard uses an efficient and effective creative image to catch the attention of passing consumers to raise awareness.</a:t>
            </a:r>
            <a:endParaRPr lang="en-US" sz="1100" b="1" dirty="0" smtClean="0"/>
          </a:p>
          <a:p>
            <a:endParaRPr lang="en-US" dirty="0"/>
          </a:p>
        </p:txBody>
      </p:sp>
      <p:sp>
        <p:nvSpPr>
          <p:cNvPr id="17" name="Rectangle 16"/>
          <p:cNvSpPr/>
          <p:nvPr/>
        </p:nvSpPr>
        <p:spPr>
          <a:xfrm>
            <a:off x="4775200" y="5248374"/>
            <a:ext cx="4787900" cy="1292661"/>
          </a:xfrm>
          <a:prstGeom prst="rect">
            <a:avLst/>
          </a:prstGeom>
        </p:spPr>
        <p:txBody>
          <a:bodyPr wrap="square">
            <a:spAutoFit/>
          </a:bodyPr>
          <a:lstStyle/>
          <a:p>
            <a:r>
              <a:rPr lang="en-US" sz="1200" b="1" dirty="0" smtClean="0"/>
              <a:t>:30 TV Spot</a:t>
            </a:r>
          </a:p>
          <a:p>
            <a:r>
              <a:rPr lang="en-US" sz="1100" b="1" dirty="0" smtClean="0"/>
              <a:t>Objective:  </a:t>
            </a:r>
            <a:r>
              <a:rPr lang="en-US" sz="1100" dirty="0" smtClean="0"/>
              <a:t>To create top-of-mind awareness among children from the ages of 7-13 (and their parents) that Ben &amp; Jerry’s will be a corporate role model that will lead consumers in the fight for a healthier planet.</a:t>
            </a:r>
          </a:p>
          <a:p>
            <a:endParaRPr lang="en-US" sz="1100" dirty="0" smtClean="0"/>
          </a:p>
          <a:p>
            <a:r>
              <a:rPr lang="en-US" sz="1100" b="1" dirty="0" smtClean="0"/>
              <a:t>Tactic</a:t>
            </a:r>
            <a:r>
              <a:rPr lang="en-US" sz="1100" dirty="0" smtClean="0"/>
              <a:t>:  The T.V. spot uses a strong emotional appeal to connect the secondary and primary target to the SEE campaign.</a:t>
            </a:r>
            <a:endParaRPr lang="en-US" sz="1100" dirty="0"/>
          </a:p>
        </p:txBody>
      </p:sp>
      <p:pic>
        <p:nvPicPr>
          <p:cNvPr id="10" name="Picture 9" descr="final b&amp;j billboard.jpg"/>
          <p:cNvPicPr>
            <a:picLocks noChangeAspect="1"/>
          </p:cNvPicPr>
          <p:nvPr/>
        </p:nvPicPr>
        <p:blipFill>
          <a:blip r:embed="rId4"/>
          <a:stretch>
            <a:fillRect/>
          </a:stretch>
        </p:blipFill>
        <p:spPr>
          <a:xfrm>
            <a:off x="4813300" y="1444467"/>
            <a:ext cx="4584700" cy="3816607"/>
          </a:xfrm>
          <a:prstGeom prst="rect">
            <a:avLst/>
          </a:prstGeom>
        </p:spPr>
      </p:pic>
      <p:cxnSp>
        <p:nvCxnSpPr>
          <p:cNvPr id="11" name="Straight Connector 10"/>
          <p:cNvCxnSpPr/>
          <p:nvPr/>
        </p:nvCxnSpPr>
        <p:spPr>
          <a:xfrm rot="5400000" flipH="1" flipV="1">
            <a:off x="2081663" y="4023709"/>
            <a:ext cx="5033066" cy="1587"/>
          </a:xfrm>
          <a:prstGeom prst="line">
            <a:avLst/>
          </a:prstGeom>
          <a:ln w="12700">
            <a:solidFill>
              <a:schemeClr val="tx1"/>
            </a:solidFill>
            <a:prstDash val="sysDash"/>
          </a:ln>
          <a:effectLst/>
        </p:spPr>
        <p:style>
          <a:lnRef idx="2">
            <a:schemeClr val="accent1"/>
          </a:lnRef>
          <a:fillRef idx="0">
            <a:schemeClr val="accent1"/>
          </a:fillRef>
          <a:effectRef idx="1">
            <a:schemeClr val="accent1"/>
          </a:effectRef>
          <a:fontRef idx="minor">
            <a:schemeClr val="tx1"/>
          </a:fontRef>
        </p:style>
      </p:cxnSp>
      <p:sp>
        <p:nvSpPr>
          <p:cNvPr id="16" name="Rectangle 15"/>
          <p:cNvSpPr/>
          <p:nvPr/>
        </p:nvSpPr>
        <p:spPr>
          <a:xfrm>
            <a:off x="1689100" y="421521"/>
            <a:ext cx="2916183" cy="646331"/>
          </a:xfrm>
          <a:prstGeom prst="rect">
            <a:avLst/>
          </a:prstGeom>
        </p:spPr>
        <p:txBody>
          <a:bodyPr wrap="none">
            <a:spAutoFit/>
          </a:bodyPr>
          <a:lstStyle/>
          <a:p>
            <a:r>
              <a:rPr lang="en-US" sz="3600" dirty="0" smtClean="0">
                <a:latin typeface="Candara"/>
                <a:cs typeface="Candara"/>
              </a:rPr>
              <a:t>Creative </a:t>
            </a:r>
            <a:r>
              <a:rPr lang="en-US" dirty="0" smtClean="0">
                <a:latin typeface="Candara"/>
                <a:cs typeface="Candara"/>
              </a:rPr>
              <a:t>Secondary</a:t>
            </a:r>
            <a:endParaRPr lang="en-US" dirty="0"/>
          </a:p>
        </p:txBody>
      </p:sp>
      <p:sp>
        <p:nvSpPr>
          <p:cNvPr id="20" name="Rectangle 19"/>
          <p:cNvSpPr/>
          <p:nvPr/>
        </p:nvSpPr>
        <p:spPr>
          <a:xfrm flipV="1">
            <a:off x="-127000" y="777409"/>
            <a:ext cx="18415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4" name="Rectangle 13"/>
          <p:cNvSpPr/>
          <p:nvPr/>
        </p:nvSpPr>
        <p:spPr>
          <a:xfrm>
            <a:off x="9194800" y="6781512"/>
            <a:ext cx="600645" cy="584776"/>
          </a:xfrm>
          <a:prstGeom prst="rect">
            <a:avLst/>
          </a:prstGeom>
        </p:spPr>
        <p:txBody>
          <a:bodyPr wrap="none">
            <a:spAutoFit/>
          </a:bodyPr>
          <a:lstStyle/>
          <a:p>
            <a:pPr algn="ctr"/>
            <a:r>
              <a:rPr lang="en-US" sz="3200" b="1" dirty="0" smtClean="0">
                <a:solidFill>
                  <a:schemeClr val="bg1"/>
                </a:solidFill>
              </a:rPr>
              <a:t>21</a:t>
            </a:r>
            <a:endParaRPr lang="en-US" sz="3200" b="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87400" y="-88900"/>
            <a:ext cx="8549640" cy="1666029"/>
          </a:xfrm>
        </p:spPr>
        <p:txBody>
          <a:bodyPr>
            <a:normAutofit/>
          </a:bodyPr>
          <a:lstStyle/>
          <a:p>
            <a:r>
              <a:rPr lang="en-US" sz="3600" dirty="0" smtClean="0">
                <a:latin typeface="Candara"/>
                <a:cs typeface="Candara"/>
              </a:rPr>
              <a:t>Executive Summary</a:t>
            </a:r>
            <a:endParaRPr lang="en-US" sz="3600" dirty="0">
              <a:latin typeface="Candara"/>
              <a:cs typeface="Candara"/>
            </a:endParaRPr>
          </a:p>
        </p:txBody>
      </p:sp>
      <p:sp>
        <p:nvSpPr>
          <p:cNvPr id="3" name="Subtitle 2"/>
          <p:cNvSpPr>
            <a:spLocks noGrp="1"/>
          </p:cNvSpPr>
          <p:nvPr>
            <p:ph type="subTitle" idx="1"/>
          </p:nvPr>
        </p:nvSpPr>
        <p:spPr>
          <a:xfrm>
            <a:off x="495300" y="1752600"/>
            <a:ext cx="9232900" cy="4622800"/>
          </a:xfrm>
          <a:solidFill>
            <a:schemeClr val="bg1">
              <a:alpha val="88000"/>
            </a:schemeClr>
          </a:solidFill>
        </p:spPr>
        <p:txBody>
          <a:bodyPr vert="horz" wrap="square" anchor="t">
            <a:noAutofit/>
          </a:bodyPr>
          <a:lstStyle/>
          <a:p>
            <a:r>
              <a:rPr lang="en-US" sz="2000" b="1" i="1" dirty="0" smtClean="0">
                <a:solidFill>
                  <a:srgbClr val="000000"/>
                </a:solidFill>
              </a:rPr>
              <a:t>“Vision without action is a daydream. Action without vision is a nightmare.”</a:t>
            </a:r>
            <a:endParaRPr lang="en-US" sz="2000" dirty="0" smtClean="0">
              <a:solidFill>
                <a:srgbClr val="000000"/>
              </a:solidFill>
            </a:endParaRPr>
          </a:p>
          <a:p>
            <a:endParaRPr lang="en-US" sz="1200" dirty="0" smtClean="0">
              <a:solidFill>
                <a:srgbClr val="000000"/>
              </a:solidFill>
            </a:endParaRPr>
          </a:p>
          <a:p>
            <a:pPr algn="just"/>
            <a:r>
              <a:rPr lang="en-US" sz="1200" dirty="0" smtClean="0">
                <a:solidFill>
                  <a:srgbClr val="000000"/>
                </a:solidFill>
              </a:rPr>
              <a:t>Vision. It’s vital to life. It enables the viewing of the world from a detailed perspective, allowing one to fully absorb the beauty through creation in a way mere words simply cannot express. Vision is also what spurs on the imagination in stimulating the execution of real concepts.  Without vision, it is impossible to move forward in the implementation of a primitive idea into a flourishing reality.</a:t>
            </a:r>
          </a:p>
          <a:p>
            <a:pPr algn="just"/>
            <a:r>
              <a:rPr lang="en-US" sz="1200" dirty="0" smtClean="0">
                <a:solidFill>
                  <a:srgbClr val="000000"/>
                </a:solidFill>
              </a:rPr>
              <a:t>Level 7 is a group of talented specialists who are highly passionate about making sure visions are not left </a:t>
            </a:r>
            <a:r>
              <a:rPr lang="en-US" sz="1200" dirty="0" err="1" smtClean="0">
                <a:solidFill>
                  <a:srgbClr val="000000"/>
                </a:solidFill>
              </a:rPr>
              <a:t>unfostered</a:t>
            </a:r>
            <a:r>
              <a:rPr lang="en-US" sz="1200" dirty="0" smtClean="0">
                <a:solidFill>
                  <a:srgbClr val="000000"/>
                </a:solidFill>
              </a:rPr>
              <a:t>. For this particular campaign, Level 7 is dedicated to making Unilever’s vision a reality by boosting the overall image of its newly bought company, Ben &amp; Jerry’s. We at Level 7 are extremely excited to begin the marketing process for this project, and have created a powerful proposal of a strategic marketing campaign to adequately ensure that all are able to “SEE” the vision of Ben and Jerry’s. </a:t>
            </a:r>
          </a:p>
          <a:p>
            <a:pPr algn="just"/>
            <a:endParaRPr lang="en-US" sz="1200" dirty="0" smtClean="0">
              <a:solidFill>
                <a:srgbClr val="000000"/>
              </a:solidFill>
            </a:endParaRPr>
          </a:p>
          <a:p>
            <a:pPr algn="just"/>
            <a:r>
              <a:rPr lang="en-US" sz="1200" dirty="0" smtClean="0">
                <a:solidFill>
                  <a:srgbClr val="000000"/>
                </a:solidFill>
              </a:rPr>
              <a:t>“SEE” is the overall theme for our proposed Ben and Jerry’s campaign, conveniently  an acronym for the three aspects Ben &amp; Jerry’s focuses on: Social, Economic, Environment. Playing off this acronym, Level 7 has demised a powerful plan that challenges its target, mothers ages 35 and under, to take a look at this high caliber company from a very new perspective. This perspective gives its market much insight into the vision and mission of both Unilever and Ben &amp; Jerry’s through a message that relays two main principles. The first principle focuses on the high level of importance Ben &amp; Jerry’s place on environmental sustainability, and how the company strives to reiterate this concept through all aspects of its company. Whether it be the production process itself to even the social causes Ben and Jerry’s supports, the company makes sure to keep a “green” mentality in the forefront of its mission. Secondly, Ben &amp; Jerry’s is has done a tremendous job of evolving its once humble Vermont ice cream parlor into what is now an icon for premium ice cream, and that in itself is a great accomplishment worthy of recognition. </a:t>
            </a:r>
          </a:p>
          <a:p>
            <a:pPr algn="just"/>
            <a:endParaRPr lang="en-US" sz="1200" dirty="0" smtClean="0">
              <a:solidFill>
                <a:srgbClr val="000000"/>
              </a:solidFill>
            </a:endParaRPr>
          </a:p>
          <a:p>
            <a:pPr algn="just"/>
            <a:r>
              <a:rPr lang="en-US" sz="1200" dirty="0" smtClean="0">
                <a:solidFill>
                  <a:srgbClr val="000000"/>
                </a:solidFill>
              </a:rPr>
              <a:t>Through a powerful campaign beginning in April and ending in July, 2011,  Level 7 hopes to create a national buzz  in all marketing areas to be </a:t>
            </a:r>
            <a:r>
              <a:rPr lang="en-US" sz="1200" dirty="0" err="1" smtClean="0">
                <a:solidFill>
                  <a:srgbClr val="000000"/>
                </a:solidFill>
              </a:rPr>
              <a:t>SEEn</a:t>
            </a:r>
            <a:r>
              <a:rPr lang="en-US" sz="1200" dirty="0" smtClean="0">
                <a:solidFill>
                  <a:srgbClr val="000000"/>
                </a:solidFill>
              </a:rPr>
              <a:t> by all. We feel extremely confident that with the strategic plan we have created, the Ben &amp; Jerry’s image and mission will be levitated to new heights, and by the campaign’s end, its vision will have become a pure reality. </a:t>
            </a:r>
            <a:endParaRPr lang="en-US" sz="1200" dirty="0">
              <a:solidFill>
                <a:srgbClr val="000000"/>
              </a:solidFill>
            </a:endParaRPr>
          </a:p>
        </p:txBody>
      </p:sp>
      <p:sp>
        <p:nvSpPr>
          <p:cNvPr id="4" name="Rectangle 3"/>
          <p:cNvSpPr/>
          <p:nvPr/>
        </p:nvSpPr>
        <p:spPr>
          <a:xfrm flipV="1">
            <a:off x="-38100" y="777410"/>
            <a:ext cx="15621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5" name="Rectangle 4"/>
          <p:cNvSpPr/>
          <p:nvPr/>
        </p:nvSpPr>
        <p:spPr>
          <a:xfrm>
            <a:off x="9194800" y="6781512"/>
            <a:ext cx="392656" cy="584776"/>
          </a:xfrm>
          <a:prstGeom prst="rect">
            <a:avLst/>
          </a:prstGeom>
        </p:spPr>
        <p:txBody>
          <a:bodyPr wrap="none">
            <a:spAutoFit/>
          </a:bodyPr>
          <a:lstStyle/>
          <a:p>
            <a:pPr algn="ctr"/>
            <a:r>
              <a:rPr lang="en-US" sz="3200" b="1" dirty="0" smtClean="0">
                <a:solidFill>
                  <a:schemeClr val="bg1"/>
                </a:solidFill>
              </a:rPr>
              <a:t>1</a:t>
            </a:r>
            <a:endParaRPr lang="en-US" sz="3200" b="1"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52500" y="-88900"/>
            <a:ext cx="8549640" cy="1666029"/>
          </a:xfrm>
        </p:spPr>
        <p:txBody>
          <a:bodyPr>
            <a:normAutofit/>
          </a:bodyPr>
          <a:lstStyle/>
          <a:p>
            <a:r>
              <a:rPr lang="en-US" sz="3600" dirty="0" smtClean="0">
                <a:latin typeface="Candara"/>
                <a:cs typeface="Candara"/>
              </a:rPr>
              <a:t>Situation  Analysis</a:t>
            </a:r>
            <a:endParaRPr lang="en-US" sz="3600" dirty="0">
              <a:latin typeface="Candara"/>
              <a:cs typeface="Candara"/>
            </a:endParaRPr>
          </a:p>
        </p:txBody>
      </p:sp>
      <p:sp>
        <p:nvSpPr>
          <p:cNvPr id="3" name="Subtitle 2"/>
          <p:cNvSpPr>
            <a:spLocks noGrp="1"/>
          </p:cNvSpPr>
          <p:nvPr>
            <p:ph type="subTitle" idx="1"/>
          </p:nvPr>
        </p:nvSpPr>
        <p:spPr>
          <a:xfrm>
            <a:off x="495300" y="1752600"/>
            <a:ext cx="9232900" cy="4343400"/>
          </a:xfrm>
          <a:solidFill>
            <a:schemeClr val="bg1">
              <a:alpha val="88000"/>
            </a:schemeClr>
          </a:solidFill>
        </p:spPr>
        <p:txBody>
          <a:bodyPr vert="horz" wrap="square" anchor="t">
            <a:noAutofit/>
          </a:bodyPr>
          <a:lstStyle/>
          <a:p>
            <a:pPr algn="just">
              <a:lnSpc>
                <a:spcPct val="150000"/>
              </a:lnSpc>
              <a:spcBef>
                <a:spcPts val="600"/>
              </a:spcBef>
            </a:pPr>
            <a:r>
              <a:rPr lang="en-US" sz="1600" dirty="0" smtClean="0">
                <a:solidFill>
                  <a:srgbClr val="000000"/>
                </a:solidFill>
              </a:rPr>
              <a:t>Company Analysis</a:t>
            </a:r>
          </a:p>
          <a:p>
            <a:pPr algn="just"/>
            <a:r>
              <a:rPr lang="en-US" sz="1200" dirty="0" smtClean="0">
                <a:solidFill>
                  <a:srgbClr val="000000"/>
                </a:solidFill>
              </a:rPr>
              <a:t>Since its formation on May 5, 1978, Ben And Jerry’s Ice Cream has gone to great lengths in establishing quite a name for itself on the ice cream forefront.  After taking a course on “ice cream making” at Penn State University, college friends Ben Cohen and Jerry Greenfield confidently decided to try their hand in the dessert industry and invested their meager savings of $12,000 into their first ice cream parlor, based out of Burlington, Vermont. From there the company evolved drastically. Now, the company has planted itself in 29 countries worldwide, while maintaining 7 factories dispersed in various countries. </a:t>
            </a:r>
          </a:p>
          <a:p>
            <a:pPr algn="just"/>
            <a:endParaRPr lang="en-US" sz="1200" dirty="0" smtClean="0">
              <a:solidFill>
                <a:srgbClr val="000000"/>
              </a:solidFill>
            </a:endParaRPr>
          </a:p>
          <a:p>
            <a:pPr algn="just"/>
            <a:r>
              <a:rPr lang="en-US" sz="1200" dirty="0" smtClean="0">
                <a:solidFill>
                  <a:srgbClr val="000000"/>
                </a:solidFill>
              </a:rPr>
              <a:t>A turning point came for the Ben and Jerry’s company in 2000, when it was bought by multinational “food giant” conglomerate, Unilever, for $326 million. This acquisition proved to be a positive one, seeing that both Unilever and Ben and Jerry’s share likeminded values on how they feel a company should function internally to thus impact externally, the environment and society in a sustainable manner. With this merge, Ben and Jerry’s will have no problem not only retaining, but also broadening their role in environmental responsibility.</a:t>
            </a:r>
          </a:p>
          <a:p>
            <a:pPr algn="just"/>
            <a:endParaRPr lang="en-US" sz="1200" dirty="0" smtClean="0">
              <a:solidFill>
                <a:srgbClr val="000000"/>
              </a:solidFill>
            </a:endParaRPr>
          </a:p>
          <a:p>
            <a:pPr algn="just"/>
            <a:r>
              <a:rPr lang="en-US" sz="1200" dirty="0" smtClean="0">
                <a:solidFill>
                  <a:srgbClr val="000000"/>
                </a:solidFill>
              </a:rPr>
              <a:t>The visionaries at Ben and Jerry’s have strong views when considering the company’s reputation, as it’s being relayed to the target market. Although time has allowed Ben and Jerry’s to evolve in both size and stature, one thing that has remained the same since its formation is the company’s overall mission in seeking to promote environmental sustainability. Whether it be socially, economically and environmentally, Ben and Jerry’s have gone out of its way procedurally, to ensure the business never strays from this sole vision.  Ben and Jerry’s prove to be dedicated to doing its part on all forefronts to reinforce this message, all while aiming to produce the finest quality, all-natural, premium ice cream. Those at Ben and Jerry’s feel that by adhering to this progressive concept of overall sustainability, corporate prosperity will ultimately result. </a:t>
            </a:r>
            <a:endParaRPr lang="en-US" sz="1200" dirty="0">
              <a:solidFill>
                <a:srgbClr val="000000"/>
              </a:solidFill>
            </a:endParaRPr>
          </a:p>
        </p:txBody>
      </p:sp>
      <p:sp>
        <p:nvSpPr>
          <p:cNvPr id="4" name="Rectangle 3"/>
          <p:cNvSpPr/>
          <p:nvPr/>
        </p:nvSpPr>
        <p:spPr>
          <a:xfrm flipV="1">
            <a:off x="-38100" y="777410"/>
            <a:ext cx="15621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5" name="Rectangle 4"/>
          <p:cNvSpPr/>
          <p:nvPr/>
        </p:nvSpPr>
        <p:spPr>
          <a:xfrm>
            <a:off x="9194800" y="6781512"/>
            <a:ext cx="392656" cy="584776"/>
          </a:xfrm>
          <a:prstGeom prst="rect">
            <a:avLst/>
          </a:prstGeom>
        </p:spPr>
        <p:txBody>
          <a:bodyPr wrap="none">
            <a:spAutoFit/>
          </a:bodyPr>
          <a:lstStyle/>
          <a:p>
            <a:pPr algn="ctr"/>
            <a:r>
              <a:rPr lang="en-US" sz="3200" b="1" dirty="0" smtClean="0">
                <a:solidFill>
                  <a:schemeClr val="bg1"/>
                </a:solidFill>
              </a:rPr>
              <a:t>2</a:t>
            </a:r>
            <a:endParaRPr lang="en-US" sz="3200" b="1"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52500" y="-88900"/>
            <a:ext cx="8549640" cy="1666029"/>
          </a:xfrm>
        </p:spPr>
        <p:txBody>
          <a:bodyPr>
            <a:normAutofit/>
          </a:bodyPr>
          <a:lstStyle/>
          <a:p>
            <a:r>
              <a:rPr lang="en-US" sz="3600" dirty="0" smtClean="0">
                <a:latin typeface="Candara"/>
                <a:cs typeface="Candara"/>
              </a:rPr>
              <a:t>Situation  Analysis</a:t>
            </a:r>
            <a:endParaRPr lang="en-US" sz="3600" dirty="0">
              <a:latin typeface="Candara"/>
              <a:cs typeface="Candara"/>
            </a:endParaRPr>
          </a:p>
        </p:txBody>
      </p:sp>
      <p:sp>
        <p:nvSpPr>
          <p:cNvPr id="3" name="Subtitle 2"/>
          <p:cNvSpPr>
            <a:spLocks noGrp="1"/>
          </p:cNvSpPr>
          <p:nvPr>
            <p:ph type="subTitle" idx="1"/>
          </p:nvPr>
        </p:nvSpPr>
        <p:spPr>
          <a:xfrm>
            <a:off x="495300" y="1701800"/>
            <a:ext cx="9232900" cy="4851400"/>
          </a:xfrm>
          <a:solidFill>
            <a:schemeClr val="bg1">
              <a:alpha val="88000"/>
            </a:schemeClr>
          </a:solidFill>
        </p:spPr>
        <p:txBody>
          <a:bodyPr vert="horz" wrap="square" anchor="t">
            <a:noAutofit/>
          </a:bodyPr>
          <a:lstStyle/>
          <a:p>
            <a:pPr algn="just">
              <a:lnSpc>
                <a:spcPct val="150000"/>
              </a:lnSpc>
              <a:spcBef>
                <a:spcPts val="600"/>
              </a:spcBef>
            </a:pPr>
            <a:r>
              <a:rPr lang="en-US" sz="1600" dirty="0" smtClean="0">
                <a:solidFill>
                  <a:srgbClr val="000000"/>
                </a:solidFill>
              </a:rPr>
              <a:t>Market Analysis</a:t>
            </a:r>
          </a:p>
          <a:p>
            <a:pPr algn="just"/>
            <a:r>
              <a:rPr lang="en-US" sz="1200" dirty="0" smtClean="0">
                <a:solidFill>
                  <a:srgbClr val="000000"/>
                </a:solidFill>
              </a:rPr>
              <a:t>Ben and Jerry’s is notorious for being a premium-quality ice cream provider with an extremely fun and vibrant marketing campaign. According to the </a:t>
            </a:r>
            <a:r>
              <a:rPr lang="en-US" sz="1200" dirty="0" err="1" smtClean="0">
                <a:solidFill>
                  <a:srgbClr val="000000"/>
                </a:solidFill>
              </a:rPr>
              <a:t>Mediamark</a:t>
            </a:r>
            <a:r>
              <a:rPr lang="en-US" sz="1200" dirty="0" smtClean="0">
                <a:solidFill>
                  <a:srgbClr val="000000"/>
                </a:solidFill>
              </a:rPr>
              <a:t> Report of the U.S demographic, 26% of Ben and Jerry’s consumers are more likely to have attended post-graduate school. 46% of buyers are more likely to be women between the ages of 18-34. Also, 37% of Ben and Jerry’s consumers are more likely to have a household income of $150,000 or higher, while household incomes ranging from $30,000-$39,000 are found least likely to purchase Ben and Jerry’s ice cream products. Customers who have never been married are 41% more likely to purchase Ben and Jerry’s. Regardless of the colorful appeal Ben and Jerry’s offer through its marketing scheme, the high caliber of ice cream lends itself primarily to those of equal status. </a:t>
            </a:r>
          </a:p>
          <a:p>
            <a:pPr algn="just"/>
            <a:endParaRPr lang="en-US" sz="1200" dirty="0" smtClean="0">
              <a:solidFill>
                <a:srgbClr val="000000"/>
              </a:solidFill>
            </a:endParaRPr>
          </a:p>
          <a:p>
            <a:pPr algn="just"/>
            <a:r>
              <a:rPr lang="en-US" sz="1200" dirty="0" smtClean="0">
                <a:solidFill>
                  <a:srgbClr val="000000"/>
                </a:solidFill>
              </a:rPr>
              <a:t>When considering the ice cream industry in general, it is important to note the following statistics. In the U.S., market sales topped $25 billion in 2009, but declined with the recession. Consequently, retailers have since lowered prices but unfortunately, low price-point is not enough to expand sales.  Globally, by 2013, the ice cream market is forecasted to reach a value of %54 billion, an increase of 20.3% from 2008. Take-home ice cream sales generate 40.4% of the global ice cream markets. It is also important to note with this campaign that Unilever accounts for 15.9% share of the global ice cream market value. Finally, looking at marketplace statistics, supermarkets and hypermarkets distribute 39.2% of the global ice cream market’s value. All these facts are crucial in determining where the most opportunities lie for the new Ben and Jerry’s campaign.</a:t>
            </a:r>
          </a:p>
          <a:p>
            <a:pPr algn="just"/>
            <a:endParaRPr lang="en-US" sz="1200" dirty="0" smtClean="0">
              <a:solidFill>
                <a:srgbClr val="000000"/>
              </a:solidFill>
            </a:endParaRPr>
          </a:p>
          <a:p>
            <a:pPr algn="just"/>
            <a:r>
              <a:rPr lang="en-US" sz="1600" dirty="0" smtClean="0">
                <a:solidFill>
                  <a:srgbClr val="000000"/>
                </a:solidFill>
              </a:rPr>
              <a:t>Consumer Analysis</a:t>
            </a:r>
          </a:p>
          <a:p>
            <a:pPr algn="just"/>
            <a:r>
              <a:rPr lang="en-US" sz="1200" dirty="0" smtClean="0">
                <a:solidFill>
                  <a:srgbClr val="000000"/>
                </a:solidFill>
              </a:rPr>
              <a:t>As Ben and Jerry’s aims to reach the target group consisting of mothers ages 35 and younger, it is vital to consider the following trends of the desired demographic. Firstly, there are over 75 million mothers in the United States and it is these women influencing 85 % of all household purchases. Also, it is estimated that mothers in the United States spend about $2 trillion a year, and trends foresee that number to be bolstered to $3 trillion by the year 2010; clearly this demographic has the majority of the buying power, with money to spend. When concocting a campaign to reach this particular demographic, it is important to note that it has been found that in general, women rely heavily on websites and blogs to do their shopping research. Women also rely heavily on peers around them, as well as word of mouth. From the focus group interview, it was concluded that many women are migrating more towards buying products that support this mentality also.</a:t>
            </a:r>
          </a:p>
          <a:p>
            <a:pPr algn="just"/>
            <a:endParaRPr lang="en-US" sz="1200" dirty="0" smtClean="0">
              <a:solidFill>
                <a:srgbClr val="000000"/>
              </a:solidFill>
            </a:endParaRPr>
          </a:p>
          <a:p>
            <a:pPr algn="just"/>
            <a:endParaRPr lang="en-US" sz="1200" dirty="0">
              <a:solidFill>
                <a:srgbClr val="000000"/>
              </a:solidFill>
            </a:endParaRPr>
          </a:p>
        </p:txBody>
      </p:sp>
      <p:sp>
        <p:nvSpPr>
          <p:cNvPr id="4" name="Rectangle 3"/>
          <p:cNvSpPr/>
          <p:nvPr/>
        </p:nvSpPr>
        <p:spPr>
          <a:xfrm flipV="1">
            <a:off x="-38100" y="777410"/>
            <a:ext cx="15621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5" name="Rectangle 4"/>
          <p:cNvSpPr/>
          <p:nvPr/>
        </p:nvSpPr>
        <p:spPr>
          <a:xfrm>
            <a:off x="9194800" y="6781512"/>
            <a:ext cx="392656" cy="584776"/>
          </a:xfrm>
          <a:prstGeom prst="rect">
            <a:avLst/>
          </a:prstGeom>
        </p:spPr>
        <p:txBody>
          <a:bodyPr wrap="none">
            <a:spAutoFit/>
          </a:bodyPr>
          <a:lstStyle/>
          <a:p>
            <a:pPr algn="ctr"/>
            <a:r>
              <a:rPr lang="en-US" sz="3200" b="1" dirty="0" smtClean="0">
                <a:solidFill>
                  <a:schemeClr val="bg1"/>
                </a:solidFill>
              </a:rPr>
              <a:t>3</a:t>
            </a:r>
            <a:endParaRPr lang="en-US" sz="3200" b="1"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52500" y="-88900"/>
            <a:ext cx="8549640" cy="1666029"/>
          </a:xfrm>
        </p:spPr>
        <p:txBody>
          <a:bodyPr>
            <a:normAutofit/>
          </a:bodyPr>
          <a:lstStyle/>
          <a:p>
            <a:r>
              <a:rPr lang="en-US" sz="3600" dirty="0" smtClean="0">
                <a:latin typeface="Candara"/>
                <a:cs typeface="Candara"/>
              </a:rPr>
              <a:t>Situation  Analysis</a:t>
            </a:r>
            <a:endParaRPr lang="en-US" sz="3600" dirty="0">
              <a:latin typeface="Candara"/>
              <a:cs typeface="Candara"/>
            </a:endParaRPr>
          </a:p>
        </p:txBody>
      </p:sp>
      <p:sp>
        <p:nvSpPr>
          <p:cNvPr id="3" name="Subtitle 2"/>
          <p:cNvSpPr>
            <a:spLocks noGrp="1"/>
          </p:cNvSpPr>
          <p:nvPr>
            <p:ph type="subTitle" idx="1"/>
          </p:nvPr>
        </p:nvSpPr>
        <p:spPr>
          <a:xfrm>
            <a:off x="495300" y="1701800"/>
            <a:ext cx="9232900" cy="4298950"/>
          </a:xfrm>
          <a:solidFill>
            <a:schemeClr val="bg1">
              <a:alpha val="88000"/>
            </a:schemeClr>
          </a:solidFill>
        </p:spPr>
        <p:txBody>
          <a:bodyPr vert="horz" wrap="square" anchor="t">
            <a:noAutofit/>
          </a:bodyPr>
          <a:lstStyle/>
          <a:p>
            <a:pPr algn="just">
              <a:lnSpc>
                <a:spcPct val="150000"/>
              </a:lnSpc>
              <a:spcBef>
                <a:spcPts val="0"/>
              </a:spcBef>
            </a:pPr>
            <a:r>
              <a:rPr lang="en-US" sz="1600" dirty="0" smtClean="0">
                <a:solidFill>
                  <a:srgbClr val="000000"/>
                </a:solidFill>
              </a:rPr>
              <a:t>Product Analysis</a:t>
            </a:r>
          </a:p>
          <a:p>
            <a:pPr algn="just">
              <a:spcBef>
                <a:spcPts val="0"/>
              </a:spcBef>
            </a:pPr>
            <a:r>
              <a:rPr lang="en-US" sz="1200" dirty="0" smtClean="0">
                <a:solidFill>
                  <a:srgbClr val="000000"/>
                </a:solidFill>
              </a:rPr>
              <a:t>Ben and Jerry’s is universally renown as a producer of natural, premium quality ice cream, thus truly distinguishing itself as a high-caliber brand. While maintaining such a high quality status, the brand also manages to promote its product as being extremely environmentally conscientious in various ways. For instance, no beach is used in the product packaging containers. The all-natural, eco-friendly Forest </a:t>
            </a:r>
            <a:r>
              <a:rPr lang="en-US" sz="1200" dirty="0" err="1" smtClean="0">
                <a:solidFill>
                  <a:srgbClr val="000000"/>
                </a:solidFill>
              </a:rPr>
              <a:t>Stewarship</a:t>
            </a:r>
            <a:r>
              <a:rPr lang="en-US" sz="1200" dirty="0" smtClean="0">
                <a:solidFill>
                  <a:srgbClr val="000000"/>
                </a:solidFill>
              </a:rPr>
              <a:t> Certified (FSC) paper containers are brown on the inside, with a non-toxic white coating on the outside. Printed alongside the company logo on the new container is an explanation for change, reinforcing their mission of environmental sustainability.  Also concerning the product, Ben and Jerry’s have a wide array of unique, out-of –the-norm ice cream flavors, 54 to be exact. The top three most popular flavors include: Cherry Garcia, Chocolate Chip Cookie Dough and </a:t>
            </a:r>
            <a:r>
              <a:rPr lang="en-US" sz="1200" dirty="0" err="1" smtClean="0">
                <a:solidFill>
                  <a:srgbClr val="000000"/>
                </a:solidFill>
              </a:rPr>
              <a:t>Chunkey</a:t>
            </a:r>
            <a:r>
              <a:rPr lang="en-US" sz="1200" dirty="0" smtClean="0">
                <a:solidFill>
                  <a:srgbClr val="000000"/>
                </a:solidFill>
              </a:rPr>
              <a:t> Money. Ben and Jerry’s offer its ice cream in various ice cream shops both nationally and internationally. The product can also be bought in grocery stores and gas stations. </a:t>
            </a:r>
          </a:p>
          <a:p>
            <a:pPr algn="just"/>
            <a:endParaRPr lang="en-US" sz="1200" dirty="0" smtClean="0">
              <a:solidFill>
                <a:srgbClr val="000000"/>
              </a:solidFill>
            </a:endParaRPr>
          </a:p>
          <a:p>
            <a:pPr algn="just"/>
            <a:r>
              <a:rPr lang="en-US" sz="1600" dirty="0" smtClean="0">
                <a:solidFill>
                  <a:srgbClr val="000000"/>
                </a:solidFill>
              </a:rPr>
              <a:t>Competitive Analysis</a:t>
            </a:r>
          </a:p>
          <a:p>
            <a:pPr algn="just"/>
            <a:r>
              <a:rPr lang="en-US" sz="1200" dirty="0" smtClean="0">
                <a:solidFill>
                  <a:srgbClr val="000000"/>
                </a:solidFill>
              </a:rPr>
              <a:t>Ben and Jerry’s made a critical decision April 2000 by selling out to Unilever. The ice cream market is highly competitive, with hundreds of brands battling for the top brand-awareness among consumers. Ben and Jerry’s knew the personal appeal and brand equity was vital, but needed background assistance to stay afloat in the market. According to </a:t>
            </a:r>
            <a:r>
              <a:rPr lang="en-US" sz="1200" dirty="0" err="1" smtClean="0">
                <a:solidFill>
                  <a:srgbClr val="000000"/>
                </a:solidFill>
              </a:rPr>
              <a:t>NestleUSA.com</a:t>
            </a:r>
            <a:r>
              <a:rPr lang="en-US" sz="1200" dirty="0" smtClean="0">
                <a:solidFill>
                  <a:srgbClr val="000000"/>
                </a:solidFill>
              </a:rPr>
              <a:t>, Nestle and Pillsbury bought the ice cream market leader </a:t>
            </a:r>
            <a:r>
              <a:rPr lang="en-US" sz="1200" dirty="0" err="1" smtClean="0">
                <a:solidFill>
                  <a:srgbClr val="000000"/>
                </a:solidFill>
              </a:rPr>
              <a:t>Haagen</a:t>
            </a:r>
            <a:r>
              <a:rPr lang="en-US" sz="1200" dirty="0" smtClean="0">
                <a:solidFill>
                  <a:srgbClr val="000000"/>
                </a:solidFill>
              </a:rPr>
              <a:t> </a:t>
            </a:r>
            <a:r>
              <a:rPr lang="en-US" sz="1200" dirty="0" err="1" smtClean="0">
                <a:solidFill>
                  <a:srgbClr val="000000"/>
                </a:solidFill>
              </a:rPr>
              <a:t>Dazs</a:t>
            </a:r>
            <a:r>
              <a:rPr lang="en-US" sz="1200" dirty="0" smtClean="0">
                <a:solidFill>
                  <a:srgbClr val="000000"/>
                </a:solidFill>
              </a:rPr>
              <a:t> on a 50/50 deal. Pillsbury’s subsidiary, Diageo, is one of the world’s leading consumer brand companies. Nestle USA is no slouch either, having “19,500 employees, $8 billion in sales ad is part of Swiss-based Nestle S.A. – the world’s largest food company with sales of $52 billion in 1998” (</a:t>
            </a:r>
            <a:r>
              <a:rPr lang="en-US" sz="1200" dirty="0" err="1" smtClean="0">
                <a:solidFill>
                  <a:srgbClr val="000000"/>
                </a:solidFill>
              </a:rPr>
              <a:t>NestleUSA.com</a:t>
            </a:r>
            <a:r>
              <a:rPr lang="en-US" sz="1200" dirty="0" smtClean="0">
                <a:solidFill>
                  <a:srgbClr val="000000"/>
                </a:solidFill>
              </a:rPr>
              <a:t>).  General-Mills has the rights to sell </a:t>
            </a:r>
            <a:r>
              <a:rPr lang="en-US" sz="1200" dirty="0" err="1" smtClean="0">
                <a:solidFill>
                  <a:srgbClr val="000000"/>
                </a:solidFill>
              </a:rPr>
              <a:t>Haagen</a:t>
            </a:r>
            <a:r>
              <a:rPr lang="en-US" sz="1200" dirty="0" smtClean="0">
                <a:solidFill>
                  <a:srgbClr val="000000"/>
                </a:solidFill>
              </a:rPr>
              <a:t> </a:t>
            </a:r>
            <a:r>
              <a:rPr lang="en-US" sz="1200" dirty="0" err="1" smtClean="0">
                <a:solidFill>
                  <a:srgbClr val="000000"/>
                </a:solidFill>
              </a:rPr>
              <a:t>Dazs</a:t>
            </a:r>
            <a:r>
              <a:rPr lang="en-US" sz="1200" dirty="0" smtClean="0">
                <a:solidFill>
                  <a:srgbClr val="000000"/>
                </a:solidFill>
              </a:rPr>
              <a:t> everywhere but the United States, which is where Nestle comes in. Unilever and Switzerland Nestle control over one-third of the world’s ice cream market (Ice Cream Wars). Beyond the leading competitor, </a:t>
            </a:r>
            <a:r>
              <a:rPr lang="en-US" sz="1200" dirty="0" err="1" smtClean="0">
                <a:solidFill>
                  <a:srgbClr val="000000"/>
                </a:solidFill>
              </a:rPr>
              <a:t>Haagen</a:t>
            </a:r>
            <a:r>
              <a:rPr lang="en-US" sz="1200" dirty="0" smtClean="0">
                <a:solidFill>
                  <a:srgbClr val="000000"/>
                </a:solidFill>
              </a:rPr>
              <a:t> </a:t>
            </a:r>
            <a:r>
              <a:rPr lang="en-US" sz="1200" dirty="0" err="1" smtClean="0">
                <a:solidFill>
                  <a:srgbClr val="000000"/>
                </a:solidFill>
              </a:rPr>
              <a:t>Dazs</a:t>
            </a:r>
            <a:r>
              <a:rPr lang="en-US" sz="1200" dirty="0" smtClean="0">
                <a:solidFill>
                  <a:srgbClr val="000000"/>
                </a:solidFill>
              </a:rPr>
              <a:t>, Ben and Jerry’s still have to worry about the multiple other ice cream companies, including the No. 3 maker Well’s Dairy (5%). General-Mills and Baskin Robins. </a:t>
            </a:r>
          </a:p>
          <a:p>
            <a:pPr algn="just"/>
            <a:endParaRPr lang="en-US" sz="1200" dirty="0" smtClean="0">
              <a:solidFill>
                <a:srgbClr val="000000"/>
              </a:solidFill>
            </a:endParaRPr>
          </a:p>
          <a:p>
            <a:pPr algn="just"/>
            <a:endParaRPr lang="en-US" sz="1200" dirty="0">
              <a:solidFill>
                <a:srgbClr val="000000"/>
              </a:solidFill>
            </a:endParaRPr>
          </a:p>
        </p:txBody>
      </p:sp>
      <p:sp>
        <p:nvSpPr>
          <p:cNvPr id="4" name="Rectangle 3"/>
          <p:cNvSpPr/>
          <p:nvPr/>
        </p:nvSpPr>
        <p:spPr>
          <a:xfrm flipV="1">
            <a:off x="-38100" y="777410"/>
            <a:ext cx="15621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5" name="Rectangle 4"/>
          <p:cNvSpPr/>
          <p:nvPr/>
        </p:nvSpPr>
        <p:spPr>
          <a:xfrm>
            <a:off x="9194800" y="6781512"/>
            <a:ext cx="392656" cy="584776"/>
          </a:xfrm>
          <a:prstGeom prst="rect">
            <a:avLst/>
          </a:prstGeom>
        </p:spPr>
        <p:txBody>
          <a:bodyPr wrap="none">
            <a:spAutoFit/>
          </a:bodyPr>
          <a:lstStyle/>
          <a:p>
            <a:pPr algn="ctr"/>
            <a:r>
              <a:rPr lang="en-US" sz="3200" b="1" dirty="0" smtClean="0">
                <a:solidFill>
                  <a:schemeClr val="bg1"/>
                </a:solidFill>
              </a:rPr>
              <a:t>4</a:t>
            </a:r>
            <a:endParaRPr lang="en-US" sz="3200" b="1"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52500" y="-88900"/>
            <a:ext cx="8549640" cy="1666029"/>
          </a:xfrm>
        </p:spPr>
        <p:txBody>
          <a:bodyPr>
            <a:normAutofit/>
          </a:bodyPr>
          <a:lstStyle/>
          <a:p>
            <a:r>
              <a:rPr lang="en-US" sz="3600" dirty="0" smtClean="0">
                <a:latin typeface="Candara"/>
                <a:cs typeface="Candara"/>
              </a:rPr>
              <a:t>Situation  Analysis</a:t>
            </a:r>
            <a:endParaRPr lang="en-US" sz="3600" dirty="0">
              <a:latin typeface="Candara"/>
              <a:cs typeface="Candara"/>
            </a:endParaRPr>
          </a:p>
        </p:txBody>
      </p:sp>
      <p:sp>
        <p:nvSpPr>
          <p:cNvPr id="3" name="Subtitle 2"/>
          <p:cNvSpPr>
            <a:spLocks noGrp="1"/>
          </p:cNvSpPr>
          <p:nvPr>
            <p:ph type="subTitle" idx="1"/>
          </p:nvPr>
        </p:nvSpPr>
        <p:spPr>
          <a:xfrm>
            <a:off x="495300" y="1651000"/>
            <a:ext cx="9232900" cy="4851400"/>
          </a:xfrm>
          <a:solidFill>
            <a:schemeClr val="bg1">
              <a:alpha val="88000"/>
            </a:schemeClr>
          </a:solidFill>
        </p:spPr>
        <p:txBody>
          <a:bodyPr vert="horz" wrap="square" anchor="t">
            <a:noAutofit/>
          </a:bodyPr>
          <a:lstStyle/>
          <a:p>
            <a:pPr algn="just">
              <a:lnSpc>
                <a:spcPct val="150000"/>
              </a:lnSpc>
              <a:spcBef>
                <a:spcPts val="0"/>
              </a:spcBef>
            </a:pPr>
            <a:r>
              <a:rPr lang="en-US" sz="1600" dirty="0" smtClean="0">
                <a:solidFill>
                  <a:srgbClr val="000000"/>
                </a:solidFill>
              </a:rPr>
              <a:t>Problems Analysis</a:t>
            </a:r>
          </a:p>
          <a:p>
            <a:pPr algn="just">
              <a:spcBef>
                <a:spcPts val="0"/>
              </a:spcBef>
            </a:pPr>
            <a:r>
              <a:rPr lang="en-US" sz="1200" dirty="0" smtClean="0">
                <a:solidFill>
                  <a:srgbClr val="000000"/>
                </a:solidFill>
              </a:rPr>
              <a:t>Research shows that while the company is a preferred choice in its existing locations, the company lacks brand presence in places where the company is absent. Despite the dispersal of Ben and Jerry’s in the Unites States, when compared to other ice cream companies, more shops would indeed prove beneficial. High price has also proved to be a downfall of the Ben and Jerry’s brand. Being that the economy is not at its best, people are less likely to “splurge” on luxury items, especially when it comes to food. If Ben and Jerry’s seek to be a household brand, used regularly by the desired target, it must consider lowering its price to make it more easily justifiable for mothers to purchase. Based on the focus interview, high price, lack of stores, advertising and promotions were of top concern voiced by respondents. Lastly, the fact that Ben and Jerry’s offer few alternative flavors tailored for the health conscious buyer was also a low selling-point when considering purchasing the brand. Ben and Jerry’s need to offer a wider selection of “low-calorie”, healthy alternative flavors, as most ice cream flavors are migrating towards this concept as well. </a:t>
            </a:r>
          </a:p>
          <a:p>
            <a:pPr algn="just"/>
            <a:endParaRPr lang="en-US" sz="1400" dirty="0" smtClean="0">
              <a:solidFill>
                <a:srgbClr val="000000"/>
              </a:solidFill>
            </a:endParaRPr>
          </a:p>
          <a:p>
            <a:pPr lvl="0" algn="just">
              <a:defRPr/>
            </a:pPr>
            <a:r>
              <a:rPr lang="en-US" sz="1600" dirty="0" smtClean="0">
                <a:solidFill>
                  <a:srgbClr val="000000"/>
                </a:solidFill>
              </a:rPr>
              <a:t>Opportunities Analysis</a:t>
            </a:r>
          </a:p>
          <a:p>
            <a:pPr lvl="0" algn="just">
              <a:defRPr/>
            </a:pPr>
            <a:r>
              <a:rPr lang="en-US" sz="1200" dirty="0" smtClean="0">
                <a:solidFill>
                  <a:srgbClr val="000000"/>
                </a:solidFill>
              </a:rPr>
              <a:t>Ben and Jerry’s is very eco-friendly and has the “going green” mentality. Trends prove that buyers are acquiring an eco-friendly and “green” mentality more now than ever; a mentality the Ben and Jerry’s brand has kept since its foundation. Being that this demographic are likely to support a “green” brand, is a great advantage for Ben and Jerry’s because the idea of environmental sustainability is at the heart of their campaign. Not only is the company eco-friendly, but Ben and Jerry’s is also extremely family-friendly, which is a crucial factor when considering the target market of mothers with families. When purchasing, this particular demographic are not looking to solely appease their own needs, but look for well-rounded brands that meet the needs of their entire family, and Ben and Jerry’s does just that. The company has done an exceptional job creating a premium ice-cream product that still incorporates “fun flare” into its eventful and colorful campaign, making it appealing to children and parents alike. In being a family-friendly company, the fact that Ben and Jerry’s brand is a company based on tradition is another advantage. The company evolved from what was once a local, hole-in-the-wall shop, and despite the modern day Ben and Jerry’s find itself in today, it remains linked to its roots. Likewise, the desired demographic respects tradition also. Seeing that the desired demographic emphasizes instilling traditions, morals and values, into their familial unit, Ben and Jerry’s can reiterate these positive qualities by relaying a traditional and moral campaign to its target.</a:t>
            </a:r>
          </a:p>
          <a:p>
            <a:pPr algn="just"/>
            <a:endParaRPr lang="en-US" sz="1200" dirty="0" smtClean="0">
              <a:solidFill>
                <a:srgbClr val="000000"/>
              </a:solidFill>
            </a:endParaRPr>
          </a:p>
          <a:p>
            <a:pPr algn="just"/>
            <a:endParaRPr lang="en-US" sz="1200" dirty="0">
              <a:solidFill>
                <a:srgbClr val="000000"/>
              </a:solidFill>
            </a:endParaRPr>
          </a:p>
        </p:txBody>
      </p:sp>
      <p:sp>
        <p:nvSpPr>
          <p:cNvPr id="4" name="Rectangle 3"/>
          <p:cNvSpPr/>
          <p:nvPr/>
        </p:nvSpPr>
        <p:spPr>
          <a:xfrm flipV="1">
            <a:off x="-38100" y="777410"/>
            <a:ext cx="15621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5" name="Rectangle 4"/>
          <p:cNvSpPr/>
          <p:nvPr/>
        </p:nvSpPr>
        <p:spPr>
          <a:xfrm>
            <a:off x="9194800" y="6781512"/>
            <a:ext cx="392656" cy="584776"/>
          </a:xfrm>
          <a:prstGeom prst="rect">
            <a:avLst/>
          </a:prstGeom>
        </p:spPr>
        <p:txBody>
          <a:bodyPr wrap="none">
            <a:spAutoFit/>
          </a:bodyPr>
          <a:lstStyle/>
          <a:p>
            <a:pPr algn="ctr"/>
            <a:r>
              <a:rPr lang="en-US" sz="3200" b="1" dirty="0" smtClean="0">
                <a:solidFill>
                  <a:schemeClr val="bg1"/>
                </a:solidFill>
              </a:rPr>
              <a:t>5</a:t>
            </a:r>
            <a:endParaRPr lang="en-US" sz="3200" b="1"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84300" y="-88900"/>
            <a:ext cx="8549640" cy="1666029"/>
          </a:xfrm>
        </p:spPr>
        <p:txBody>
          <a:bodyPr>
            <a:normAutofit/>
          </a:bodyPr>
          <a:lstStyle/>
          <a:p>
            <a:r>
              <a:rPr lang="en-US" sz="3600" dirty="0" smtClean="0">
                <a:latin typeface="Candara"/>
                <a:cs typeface="Candara"/>
              </a:rPr>
              <a:t>Target Profile</a:t>
            </a:r>
            <a:endParaRPr lang="en-US" sz="3600" dirty="0">
              <a:latin typeface="Candara"/>
              <a:cs typeface="Candara"/>
            </a:endParaRPr>
          </a:p>
        </p:txBody>
      </p:sp>
      <p:sp>
        <p:nvSpPr>
          <p:cNvPr id="3" name="Subtitle 2"/>
          <p:cNvSpPr>
            <a:spLocks noGrp="1"/>
          </p:cNvSpPr>
          <p:nvPr>
            <p:ph type="subTitle" idx="1"/>
          </p:nvPr>
        </p:nvSpPr>
        <p:spPr>
          <a:xfrm>
            <a:off x="495300" y="1651000"/>
            <a:ext cx="9232900" cy="4597400"/>
          </a:xfrm>
          <a:solidFill>
            <a:schemeClr val="bg1">
              <a:alpha val="88000"/>
            </a:schemeClr>
          </a:solidFill>
        </p:spPr>
        <p:txBody>
          <a:bodyPr vert="horz" wrap="square" anchor="t">
            <a:noAutofit/>
          </a:bodyPr>
          <a:lstStyle/>
          <a:p>
            <a:pPr algn="just">
              <a:lnSpc>
                <a:spcPct val="150000"/>
              </a:lnSpc>
              <a:spcBef>
                <a:spcPts val="0"/>
              </a:spcBef>
            </a:pPr>
            <a:r>
              <a:rPr lang="en-US" sz="1600" dirty="0" smtClean="0">
                <a:solidFill>
                  <a:srgbClr val="000000"/>
                </a:solidFill>
              </a:rPr>
              <a:t>Audience Analysis</a:t>
            </a:r>
          </a:p>
          <a:p>
            <a:pPr algn="just"/>
            <a:r>
              <a:rPr lang="en-US" sz="1200" dirty="0" smtClean="0">
                <a:solidFill>
                  <a:srgbClr val="000000"/>
                </a:solidFill>
              </a:rPr>
              <a:t>The primary audience Ben &amp; Jerry’s and Unilever are specifically focusing on are mothers ages 35 and under, living in the United States. These women are more than likely to be of the middle-to-upper class status, making a household income of roughly $80,000 - $100,000.</a:t>
            </a:r>
            <a:r>
              <a:rPr lang="en-US" sz="1200" b="1" dirty="0" smtClean="0">
                <a:solidFill>
                  <a:srgbClr val="000000"/>
                </a:solidFill>
              </a:rPr>
              <a:t> </a:t>
            </a:r>
            <a:r>
              <a:rPr lang="en-US" sz="1200" dirty="0" smtClean="0">
                <a:solidFill>
                  <a:srgbClr val="000000"/>
                </a:solidFill>
              </a:rPr>
              <a:t>Mothers of this category are concerned with health and wellbeing, thus finding healthy food options are essential when grocery shopping. These moms would much rather have their children eating sweets containing natural ingredients as opposed to sugary, artificially-flavored snacks. According to the VALS types, these mothers are most likely found at the top of the VALS ladder, having an innovative mentality. They are also very much concerned with the wellbeing of the environment. This specific demographic is fully embrace the concept of “going green”, and are eager to buy brands who endorse the “green” mentality. These mothers are influenced by various forms of advertising, and are especially intrigued if ads relay a likeminded message of environmental sustainability. Moms enjoy the satisfaction of knowing the brands they buy are eco-friendly, using safe methods of food production in all its products. We felt an appropriate secondary target for this campaign would be children of these mothers, ages 6-13.</a:t>
            </a:r>
          </a:p>
          <a:p>
            <a:pPr algn="just"/>
            <a:endParaRPr lang="en-US" sz="1400" dirty="0" smtClean="0">
              <a:solidFill>
                <a:srgbClr val="000000"/>
              </a:solidFill>
            </a:endParaRPr>
          </a:p>
          <a:p>
            <a:pPr lvl="0" algn="just">
              <a:defRPr/>
            </a:pPr>
            <a:r>
              <a:rPr lang="en-US" sz="1600" dirty="0" smtClean="0">
                <a:solidFill>
                  <a:srgbClr val="000000"/>
                </a:solidFill>
              </a:rPr>
              <a:t>Target Sketch</a:t>
            </a:r>
          </a:p>
          <a:p>
            <a:pPr algn="just"/>
            <a:r>
              <a:rPr lang="en-US" sz="1200" dirty="0" smtClean="0">
                <a:solidFill>
                  <a:srgbClr val="000000"/>
                </a:solidFill>
              </a:rPr>
              <a:t>Kelli Johnson, age 32, is married to John Johnson and lives in the Central area of Lexington, Kentucky.  This particular family has a steady and comfortable income, making roughly 80,000 annual salary. Kelli is a stay-at-home mom of 8 year-old daughter, </a:t>
            </a:r>
            <a:r>
              <a:rPr lang="en-US" sz="1200" dirty="0" err="1" smtClean="0">
                <a:solidFill>
                  <a:srgbClr val="000000"/>
                </a:solidFill>
              </a:rPr>
              <a:t>Haylee</a:t>
            </a:r>
            <a:r>
              <a:rPr lang="en-US" sz="1200" dirty="0" smtClean="0">
                <a:solidFill>
                  <a:srgbClr val="000000"/>
                </a:solidFill>
              </a:rPr>
              <a:t> Marie and 6 year-old son, Scott. Being that motherhood is Kelli’s primary focus, much of her time is dedicated to running her children around to sports, school and other various extracurricular activities, all while maintaining a well-balanced household for her family. Kelli wants what is best for her children, and is constantly seeking ways in which she can better provide for them in all spheres of life.  A prime area Kelli seeks to enforce this mentality is</a:t>
            </a:r>
            <a:r>
              <a:rPr lang="en-US" sz="1200" b="1" dirty="0" smtClean="0">
                <a:solidFill>
                  <a:srgbClr val="000000"/>
                </a:solidFill>
              </a:rPr>
              <a:t> </a:t>
            </a:r>
            <a:r>
              <a:rPr lang="en-US" sz="1200" dirty="0" smtClean="0">
                <a:solidFill>
                  <a:srgbClr val="000000"/>
                </a:solidFill>
              </a:rPr>
              <a:t>in the area of nutrition. Kelli aims to incorporate as many organic, naturally processed food items as she can into her children’s mealtime menus. Kelli believes by feeding her children such healthy foods, her children will greatly benefit and excel physically, mentally and academically, thus enabling them to perform to the best of their ability.  </a:t>
            </a:r>
            <a:endParaRPr lang="en-US" sz="1200" dirty="0">
              <a:solidFill>
                <a:srgbClr val="000000"/>
              </a:solidFill>
            </a:endParaRPr>
          </a:p>
        </p:txBody>
      </p:sp>
      <p:sp>
        <p:nvSpPr>
          <p:cNvPr id="4" name="Rectangle 3"/>
          <p:cNvSpPr/>
          <p:nvPr/>
        </p:nvSpPr>
        <p:spPr>
          <a:xfrm flipV="1">
            <a:off x="-38100" y="777410"/>
            <a:ext cx="15621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5" name="Rectangle 4"/>
          <p:cNvSpPr/>
          <p:nvPr/>
        </p:nvSpPr>
        <p:spPr>
          <a:xfrm>
            <a:off x="9194800" y="6781512"/>
            <a:ext cx="392656" cy="584776"/>
          </a:xfrm>
          <a:prstGeom prst="rect">
            <a:avLst/>
          </a:prstGeom>
        </p:spPr>
        <p:txBody>
          <a:bodyPr wrap="none">
            <a:spAutoFit/>
          </a:bodyPr>
          <a:lstStyle/>
          <a:p>
            <a:pPr algn="ctr"/>
            <a:r>
              <a:rPr lang="en-US" sz="3200" b="1" dirty="0" smtClean="0">
                <a:solidFill>
                  <a:schemeClr val="bg1"/>
                </a:solidFill>
              </a:rPr>
              <a:t>6</a:t>
            </a:r>
            <a:endParaRPr lang="en-US" sz="3200" b="1"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41400" y="-88900"/>
            <a:ext cx="8549640" cy="1666029"/>
          </a:xfrm>
        </p:spPr>
        <p:txBody>
          <a:bodyPr>
            <a:normAutofit/>
          </a:bodyPr>
          <a:lstStyle/>
          <a:p>
            <a:r>
              <a:rPr lang="en-US" sz="3600" dirty="0" smtClean="0">
                <a:latin typeface="Candara"/>
                <a:cs typeface="Candara"/>
              </a:rPr>
              <a:t>S.W.O.T  Analysis</a:t>
            </a:r>
            <a:endParaRPr lang="en-US" sz="3600" dirty="0">
              <a:latin typeface="Candara"/>
              <a:cs typeface="Candara"/>
            </a:endParaRPr>
          </a:p>
        </p:txBody>
      </p:sp>
      <p:sp>
        <p:nvSpPr>
          <p:cNvPr id="3" name="Subtitle 2"/>
          <p:cNvSpPr>
            <a:spLocks noGrp="1"/>
          </p:cNvSpPr>
          <p:nvPr>
            <p:ph type="subTitle" idx="1"/>
          </p:nvPr>
        </p:nvSpPr>
        <p:spPr>
          <a:xfrm>
            <a:off x="508000" y="1577129"/>
            <a:ext cx="9232900" cy="5077671"/>
          </a:xfrm>
          <a:solidFill>
            <a:schemeClr val="bg1">
              <a:alpha val="88000"/>
            </a:schemeClr>
          </a:solidFill>
        </p:spPr>
        <p:txBody>
          <a:bodyPr vert="horz" wrap="square" anchor="t">
            <a:noAutofit/>
          </a:bodyPr>
          <a:lstStyle/>
          <a:p>
            <a:pPr algn="just">
              <a:lnSpc>
                <a:spcPct val="150000"/>
              </a:lnSpc>
              <a:spcBef>
                <a:spcPts val="0"/>
              </a:spcBef>
            </a:pPr>
            <a:endParaRPr lang="en-US" sz="1600" dirty="0" smtClean="0">
              <a:solidFill>
                <a:srgbClr val="000000"/>
              </a:solidFill>
            </a:endParaRPr>
          </a:p>
          <a:p>
            <a:pPr algn="just">
              <a:lnSpc>
                <a:spcPct val="150000"/>
              </a:lnSpc>
              <a:spcBef>
                <a:spcPts val="0"/>
              </a:spcBef>
            </a:pPr>
            <a:endParaRPr lang="en-US" sz="1600" dirty="0" smtClean="0">
              <a:solidFill>
                <a:srgbClr val="000000"/>
              </a:solidFill>
            </a:endParaRPr>
          </a:p>
          <a:p>
            <a:pPr algn="just">
              <a:lnSpc>
                <a:spcPct val="150000"/>
              </a:lnSpc>
              <a:spcBef>
                <a:spcPts val="0"/>
              </a:spcBef>
            </a:pPr>
            <a:endParaRPr lang="en-US" sz="1600" dirty="0" smtClean="0">
              <a:solidFill>
                <a:srgbClr val="000000"/>
              </a:solidFill>
            </a:endParaRPr>
          </a:p>
          <a:p>
            <a:pPr algn="just">
              <a:lnSpc>
                <a:spcPct val="150000"/>
              </a:lnSpc>
              <a:spcBef>
                <a:spcPts val="0"/>
              </a:spcBef>
            </a:pPr>
            <a:endParaRPr lang="en-US" sz="1600" dirty="0" smtClean="0">
              <a:solidFill>
                <a:srgbClr val="000000"/>
              </a:solidFill>
            </a:endParaRPr>
          </a:p>
          <a:p>
            <a:pPr algn="just">
              <a:lnSpc>
                <a:spcPct val="150000"/>
              </a:lnSpc>
              <a:spcBef>
                <a:spcPts val="0"/>
              </a:spcBef>
            </a:pPr>
            <a:endParaRPr lang="en-US" sz="1600" dirty="0" smtClean="0">
              <a:solidFill>
                <a:srgbClr val="000000"/>
              </a:solidFill>
            </a:endParaRPr>
          </a:p>
          <a:p>
            <a:pPr algn="just">
              <a:lnSpc>
                <a:spcPct val="150000"/>
              </a:lnSpc>
              <a:spcBef>
                <a:spcPts val="0"/>
              </a:spcBef>
            </a:pPr>
            <a:endParaRPr lang="en-US" sz="1600" dirty="0" smtClean="0">
              <a:solidFill>
                <a:srgbClr val="000000"/>
              </a:solidFill>
            </a:endParaRPr>
          </a:p>
          <a:p>
            <a:pPr algn="just">
              <a:lnSpc>
                <a:spcPct val="150000"/>
              </a:lnSpc>
              <a:spcBef>
                <a:spcPts val="0"/>
              </a:spcBef>
            </a:pPr>
            <a:endParaRPr lang="en-US" sz="1600" dirty="0" smtClean="0">
              <a:solidFill>
                <a:srgbClr val="000000"/>
              </a:solidFill>
            </a:endParaRPr>
          </a:p>
          <a:p>
            <a:pPr algn="just">
              <a:lnSpc>
                <a:spcPct val="150000"/>
              </a:lnSpc>
              <a:spcBef>
                <a:spcPts val="0"/>
              </a:spcBef>
            </a:pPr>
            <a:endParaRPr lang="en-US" sz="1600" dirty="0" smtClean="0">
              <a:solidFill>
                <a:srgbClr val="000000"/>
              </a:solidFill>
            </a:endParaRPr>
          </a:p>
          <a:p>
            <a:pPr algn="just">
              <a:lnSpc>
                <a:spcPct val="150000"/>
              </a:lnSpc>
              <a:spcBef>
                <a:spcPts val="0"/>
              </a:spcBef>
            </a:pPr>
            <a:r>
              <a:rPr lang="en-US" sz="1600" dirty="0" smtClean="0">
                <a:solidFill>
                  <a:srgbClr val="000000"/>
                </a:solidFill>
              </a:rPr>
              <a:t>Campaign Objectives</a:t>
            </a:r>
          </a:p>
          <a:p>
            <a:pPr algn="just"/>
            <a:r>
              <a:rPr lang="en-US" sz="1200" dirty="0" smtClean="0">
                <a:solidFill>
                  <a:srgbClr val="000000"/>
                </a:solidFill>
              </a:rPr>
              <a:t>To achieve top-of-mind awareness among 70% of the target, mothers ages 35 and under, of the Ben &amp; Jerry’s product, making it the preferred brand among its competitors.</a:t>
            </a:r>
          </a:p>
          <a:p>
            <a:pPr algn="just"/>
            <a:endParaRPr lang="en-US" sz="1200" dirty="0" smtClean="0">
              <a:solidFill>
                <a:srgbClr val="000000"/>
              </a:solidFill>
            </a:endParaRPr>
          </a:p>
          <a:p>
            <a:pPr algn="just"/>
            <a:r>
              <a:rPr lang="en-US" sz="1200" dirty="0" smtClean="0">
                <a:solidFill>
                  <a:srgbClr val="000000"/>
                </a:solidFill>
              </a:rPr>
              <a:t>To establish and execute new Ben &amp; Jerry’s campaign from months April-July, thus creating an influx of buzz and appeal among the targeted market.</a:t>
            </a:r>
          </a:p>
          <a:p>
            <a:pPr algn="just"/>
            <a:endParaRPr lang="en-US" sz="1200" dirty="0" smtClean="0">
              <a:solidFill>
                <a:srgbClr val="000000"/>
              </a:solidFill>
            </a:endParaRPr>
          </a:p>
          <a:p>
            <a:pPr algn="just"/>
            <a:r>
              <a:rPr lang="en-US" sz="1200" dirty="0" smtClean="0">
                <a:solidFill>
                  <a:srgbClr val="000000"/>
                </a:solidFill>
              </a:rPr>
              <a:t>To establish top-of-the-mind awareness among consumers, the relationship existence between Ben &amp; Jerry’s and Unilever and the environmental platform both companies support.</a:t>
            </a:r>
          </a:p>
          <a:p>
            <a:pPr algn="just">
              <a:lnSpc>
                <a:spcPct val="150000"/>
              </a:lnSpc>
              <a:spcBef>
                <a:spcPts val="0"/>
              </a:spcBef>
            </a:pPr>
            <a:endParaRPr lang="en-US" sz="1200" dirty="0" smtClean="0">
              <a:solidFill>
                <a:srgbClr val="000000"/>
              </a:solidFill>
            </a:endParaRPr>
          </a:p>
        </p:txBody>
      </p:sp>
      <p:sp>
        <p:nvSpPr>
          <p:cNvPr id="4" name="Rectangle 3"/>
          <p:cNvSpPr/>
          <p:nvPr/>
        </p:nvSpPr>
        <p:spPr>
          <a:xfrm flipV="1">
            <a:off x="-38100" y="777410"/>
            <a:ext cx="15621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graphicFrame>
        <p:nvGraphicFramePr>
          <p:cNvPr id="5" name="Table 4"/>
          <p:cNvGraphicFramePr>
            <a:graphicFrameLocks noGrp="1"/>
          </p:cNvGraphicFramePr>
          <p:nvPr/>
        </p:nvGraphicFramePr>
        <p:xfrm>
          <a:off x="1524000" y="1765300"/>
          <a:ext cx="7188200" cy="2730500"/>
        </p:xfrm>
        <a:graphic>
          <a:graphicData uri="http://schemas.openxmlformats.org/drawingml/2006/table">
            <a:tbl>
              <a:tblPr firstRow="1" bandRow="1">
                <a:tableStyleId>{5C22544A-7EE6-4342-B048-85BDC9FD1C3A}</a:tableStyleId>
              </a:tblPr>
              <a:tblGrid>
                <a:gridCol w="3543300"/>
                <a:gridCol w="3644900"/>
              </a:tblGrid>
              <a:tr h="1348019">
                <a:tc>
                  <a:txBody>
                    <a:bodyPr/>
                    <a:lstStyle/>
                    <a:p>
                      <a:pPr algn="ctr"/>
                      <a:r>
                        <a:rPr lang="en-US" sz="1200" b="1" u="none" kern="1200" dirty="0" smtClean="0">
                          <a:solidFill>
                            <a:srgbClr val="000000"/>
                          </a:solidFill>
                          <a:latin typeface="+mn-lt"/>
                          <a:ea typeface="+mn-ea"/>
                          <a:cs typeface="+mn-cs"/>
                        </a:rPr>
                        <a:t>Strengths</a:t>
                      </a:r>
                    </a:p>
                    <a:p>
                      <a:pPr algn="ctr"/>
                      <a:endParaRPr lang="en-US" sz="1200" b="0" kern="1200" dirty="0" smtClean="0">
                        <a:solidFill>
                          <a:srgbClr val="000000"/>
                        </a:solidFill>
                        <a:latin typeface="+mn-lt"/>
                        <a:ea typeface="+mn-ea"/>
                        <a:cs typeface="+mn-cs"/>
                      </a:endParaRPr>
                    </a:p>
                    <a:p>
                      <a:pPr lvl="0">
                        <a:buFont typeface="Arial"/>
                        <a:buChar char="•"/>
                      </a:pPr>
                      <a:r>
                        <a:rPr lang="en-US" sz="1200" b="0" kern="1200" dirty="0" smtClean="0">
                          <a:solidFill>
                            <a:srgbClr val="000000"/>
                          </a:solidFill>
                          <a:latin typeface="+mn-lt"/>
                          <a:ea typeface="+mn-ea"/>
                          <a:cs typeface="+mn-cs"/>
                        </a:rPr>
                        <a:t>   Flavor Variety / Natural ingredients</a:t>
                      </a:r>
                    </a:p>
                    <a:p>
                      <a:pPr lvl="0">
                        <a:buFont typeface="Arial"/>
                        <a:buChar char="•"/>
                      </a:pPr>
                      <a:r>
                        <a:rPr lang="en-US" sz="1200" b="0" kern="1200" dirty="0" smtClean="0">
                          <a:solidFill>
                            <a:srgbClr val="000000"/>
                          </a:solidFill>
                          <a:latin typeface="+mn-lt"/>
                          <a:ea typeface="+mn-ea"/>
                          <a:cs typeface="+mn-cs"/>
                        </a:rPr>
                        <a:t>   Philanthropic</a:t>
                      </a:r>
                    </a:p>
                    <a:p>
                      <a:pPr lvl="0">
                        <a:buFont typeface="Arial"/>
                        <a:buChar char="•"/>
                      </a:pPr>
                      <a:r>
                        <a:rPr lang="en-US" sz="1200" b="0" kern="1200" dirty="0" smtClean="0">
                          <a:solidFill>
                            <a:srgbClr val="000000"/>
                          </a:solidFill>
                          <a:latin typeface="+mn-lt"/>
                          <a:ea typeface="+mn-ea"/>
                          <a:cs typeface="+mn-cs"/>
                        </a:rPr>
                        <a:t>   Eco-friendly / Environmental</a:t>
                      </a:r>
                      <a:r>
                        <a:rPr lang="en-US" sz="1200" b="0" kern="1200" baseline="0" dirty="0" smtClean="0">
                          <a:solidFill>
                            <a:srgbClr val="000000"/>
                          </a:solidFill>
                          <a:latin typeface="+mn-lt"/>
                          <a:ea typeface="+mn-ea"/>
                          <a:cs typeface="+mn-cs"/>
                        </a:rPr>
                        <a:t> C</a:t>
                      </a:r>
                      <a:r>
                        <a:rPr lang="en-US" sz="1200" b="0" kern="1200" dirty="0" smtClean="0">
                          <a:solidFill>
                            <a:srgbClr val="000000"/>
                          </a:solidFill>
                          <a:latin typeface="+mn-lt"/>
                          <a:ea typeface="+mn-ea"/>
                          <a:cs typeface="+mn-cs"/>
                        </a:rPr>
                        <a:t>onsciousness</a:t>
                      </a:r>
                    </a:p>
                    <a:p>
                      <a:pPr lvl="0">
                        <a:buFont typeface="Arial"/>
                        <a:buChar char="•"/>
                      </a:pPr>
                      <a:r>
                        <a:rPr lang="en-US" sz="1200" b="0" kern="1200" dirty="0" smtClean="0">
                          <a:solidFill>
                            <a:srgbClr val="000000"/>
                          </a:solidFill>
                          <a:latin typeface="+mn-lt"/>
                          <a:ea typeface="+mn-ea"/>
                          <a:cs typeface="+mn-cs"/>
                        </a:rPr>
                        <a:t>   International presence</a:t>
                      </a:r>
                      <a:r>
                        <a:rPr lang="en-US" sz="1200" b="0" dirty="0" smtClean="0">
                          <a:solidFill>
                            <a:srgbClr val="000000"/>
                          </a:solidFill>
                        </a:rPr>
                        <a:t> </a:t>
                      </a:r>
                      <a:endParaRPr lang="en-US" sz="1200" b="0" dirty="0">
                        <a:solidFill>
                          <a:srgbClr val="000000"/>
                        </a:solidFill>
                      </a:endParaRPr>
                    </a:p>
                  </a:txBody>
                  <a:tcPr anchor="ctr">
                    <a:solidFill>
                      <a:srgbClr val="D9E0EC"/>
                    </a:solidFill>
                  </a:tcPr>
                </a:tc>
                <a:tc>
                  <a:txBody>
                    <a:bodyPr/>
                    <a:lstStyle/>
                    <a:p>
                      <a:pPr algn="ctr"/>
                      <a:r>
                        <a:rPr lang="en-US" sz="1200" b="1" u="none" kern="1200" dirty="0" smtClean="0">
                          <a:solidFill>
                            <a:srgbClr val="000000"/>
                          </a:solidFill>
                          <a:latin typeface="+mn-lt"/>
                          <a:ea typeface="+mn-ea"/>
                          <a:cs typeface="+mn-cs"/>
                        </a:rPr>
                        <a:t>Weaknesses</a:t>
                      </a:r>
                    </a:p>
                    <a:p>
                      <a:pPr lvl="0"/>
                      <a:endParaRPr lang="en-US" sz="1200" b="1" kern="1200" dirty="0" smtClean="0">
                        <a:solidFill>
                          <a:schemeClr val="lt1"/>
                        </a:solidFill>
                        <a:latin typeface="+mn-lt"/>
                        <a:ea typeface="+mn-ea"/>
                        <a:cs typeface="+mn-cs"/>
                      </a:endParaRPr>
                    </a:p>
                    <a:p>
                      <a:pPr lvl="0">
                        <a:buFont typeface="Arial"/>
                        <a:buChar char="•"/>
                      </a:pPr>
                      <a:r>
                        <a:rPr lang="en-US" sz="1200" b="0" kern="1200" dirty="0" smtClean="0">
                          <a:solidFill>
                            <a:srgbClr val="000000"/>
                          </a:solidFill>
                          <a:latin typeface="+mn-lt"/>
                          <a:ea typeface="+mn-ea"/>
                          <a:cs typeface="+mn-cs"/>
                        </a:rPr>
                        <a:t>   Lack of advertising and promotional tools</a:t>
                      </a:r>
                    </a:p>
                    <a:p>
                      <a:pPr lvl="0">
                        <a:buFont typeface="Arial"/>
                        <a:buChar char="•"/>
                      </a:pPr>
                      <a:r>
                        <a:rPr lang="en-US" sz="1200" b="0" kern="1200" dirty="0" smtClean="0">
                          <a:solidFill>
                            <a:srgbClr val="000000"/>
                          </a:solidFill>
                          <a:latin typeface="+mn-lt"/>
                          <a:ea typeface="+mn-ea"/>
                          <a:cs typeface="+mn-cs"/>
                        </a:rPr>
                        <a:t>   Few “healthy” flavor options</a:t>
                      </a:r>
                    </a:p>
                    <a:p>
                      <a:pPr lvl="0">
                        <a:buFont typeface="Arial"/>
                        <a:buChar char="•"/>
                      </a:pPr>
                      <a:r>
                        <a:rPr lang="en-US" sz="1200" b="0" kern="1200" dirty="0" smtClean="0">
                          <a:solidFill>
                            <a:srgbClr val="000000"/>
                          </a:solidFill>
                          <a:latin typeface="+mn-lt"/>
                          <a:ea typeface="+mn-ea"/>
                          <a:cs typeface="+mn-cs"/>
                        </a:rPr>
                        <a:t>   Lack of ice cream stores</a:t>
                      </a:r>
                    </a:p>
                    <a:p>
                      <a:pPr>
                        <a:buFont typeface="Arial"/>
                        <a:buChar char="•"/>
                      </a:pPr>
                      <a:r>
                        <a:rPr lang="en-US" sz="1200" b="0" kern="1200" dirty="0" smtClean="0">
                          <a:solidFill>
                            <a:srgbClr val="000000"/>
                          </a:solidFill>
                          <a:latin typeface="+mn-lt"/>
                          <a:ea typeface="+mn-ea"/>
                          <a:cs typeface="+mn-cs"/>
                        </a:rPr>
                        <a:t>   High price</a:t>
                      </a:r>
                      <a:r>
                        <a:rPr lang="en-US" sz="1200" b="0" dirty="0" smtClean="0">
                          <a:solidFill>
                            <a:srgbClr val="000000"/>
                          </a:solidFill>
                        </a:rPr>
                        <a:t> </a:t>
                      </a:r>
                      <a:endParaRPr lang="en-US" sz="1200" b="0" dirty="0">
                        <a:solidFill>
                          <a:srgbClr val="000000"/>
                        </a:solidFill>
                      </a:endParaRPr>
                    </a:p>
                  </a:txBody>
                  <a:tcPr anchor="ctr">
                    <a:solidFill>
                      <a:srgbClr val="D9E0EC"/>
                    </a:solidFill>
                  </a:tcPr>
                </a:tc>
              </a:tr>
              <a:tr h="1382481">
                <a:tc>
                  <a:txBody>
                    <a:bodyPr/>
                    <a:lstStyle/>
                    <a:p>
                      <a:pPr algn="ctr"/>
                      <a:r>
                        <a:rPr lang="en-US" sz="1200" b="1" u="none" kern="1200" dirty="0" smtClean="0">
                          <a:solidFill>
                            <a:schemeClr val="dk1"/>
                          </a:solidFill>
                          <a:latin typeface="+mn-lt"/>
                          <a:ea typeface="+mn-ea"/>
                          <a:cs typeface="+mn-cs"/>
                        </a:rPr>
                        <a:t>Opportunities</a:t>
                      </a:r>
                      <a:endParaRPr lang="en-US" sz="1200" u="none" kern="1200" dirty="0" smtClean="0">
                        <a:solidFill>
                          <a:schemeClr val="dk1"/>
                        </a:solidFill>
                        <a:latin typeface="+mn-lt"/>
                        <a:ea typeface="+mn-ea"/>
                        <a:cs typeface="+mn-cs"/>
                      </a:endParaRPr>
                    </a:p>
                    <a:p>
                      <a:pPr lvl="0">
                        <a:buFont typeface="Arial"/>
                        <a:buChar char="•"/>
                      </a:pPr>
                      <a:endParaRPr lang="en-US" sz="1200" kern="1200" dirty="0" smtClean="0">
                        <a:solidFill>
                          <a:schemeClr val="dk1"/>
                        </a:solidFill>
                        <a:latin typeface="+mn-lt"/>
                        <a:ea typeface="+mn-ea"/>
                        <a:cs typeface="+mn-cs"/>
                      </a:endParaRPr>
                    </a:p>
                    <a:p>
                      <a:pPr lvl="0">
                        <a:buFont typeface="Arial"/>
                        <a:buChar char="•"/>
                      </a:pPr>
                      <a:r>
                        <a:rPr lang="en-US" sz="1200" kern="1200" dirty="0" smtClean="0">
                          <a:solidFill>
                            <a:schemeClr val="dk1"/>
                          </a:solidFill>
                          <a:latin typeface="+mn-lt"/>
                          <a:ea typeface="+mn-ea"/>
                          <a:cs typeface="+mn-cs"/>
                        </a:rPr>
                        <a:t>   “Go Green” / Organic trends = new product</a:t>
                      </a:r>
                      <a:r>
                        <a:rPr lang="en-US" sz="1200" kern="1200" baseline="0" dirty="0" smtClean="0">
                          <a:solidFill>
                            <a:schemeClr val="dk1"/>
                          </a:solidFill>
                          <a:latin typeface="+mn-lt"/>
                          <a:ea typeface="+mn-ea"/>
                          <a:cs typeface="+mn-cs"/>
                        </a:rPr>
                        <a:t> </a:t>
                      </a:r>
                      <a:r>
                        <a:rPr lang="en-US" sz="1200" kern="1200" dirty="0" smtClean="0">
                          <a:solidFill>
                            <a:schemeClr val="dk1"/>
                          </a:solidFill>
                          <a:latin typeface="+mn-lt"/>
                          <a:ea typeface="+mn-ea"/>
                          <a:cs typeface="+mn-cs"/>
                        </a:rPr>
                        <a:t>options</a:t>
                      </a:r>
                    </a:p>
                    <a:p>
                      <a:pPr lvl="0">
                        <a:buFont typeface="Arial"/>
                        <a:buChar char="•"/>
                      </a:pPr>
                      <a:r>
                        <a:rPr lang="en-US" sz="1200" kern="1200" dirty="0" smtClean="0">
                          <a:solidFill>
                            <a:schemeClr val="dk1"/>
                          </a:solidFill>
                          <a:latin typeface="+mn-lt"/>
                          <a:ea typeface="+mn-ea"/>
                          <a:cs typeface="+mn-cs"/>
                        </a:rPr>
                        <a:t>   Tradition/Atmosphere </a:t>
                      </a:r>
                    </a:p>
                    <a:p>
                      <a:pPr>
                        <a:buFont typeface="Arial"/>
                        <a:buChar char="•"/>
                      </a:pPr>
                      <a:r>
                        <a:rPr lang="en-US" sz="1200" kern="1200" dirty="0" smtClean="0">
                          <a:solidFill>
                            <a:schemeClr val="dk1"/>
                          </a:solidFill>
                          <a:latin typeface="+mn-lt"/>
                          <a:ea typeface="+mn-ea"/>
                          <a:cs typeface="+mn-cs"/>
                        </a:rPr>
                        <a:t>   Humanitarian Rights = Advertising avenues</a:t>
                      </a:r>
                      <a:r>
                        <a:rPr lang="en-US" sz="1200" dirty="0" smtClean="0"/>
                        <a:t> </a:t>
                      </a:r>
                      <a:endParaRPr lang="en-US" sz="1200" dirty="0"/>
                    </a:p>
                  </a:txBody>
                  <a:tcPr anchor="ctr"/>
                </a:tc>
                <a:tc>
                  <a:txBody>
                    <a:bodyPr/>
                    <a:lstStyle/>
                    <a:p>
                      <a:pPr algn="ctr"/>
                      <a:r>
                        <a:rPr lang="en-US" sz="1200" b="1" u="none" kern="1200" dirty="0" smtClean="0">
                          <a:solidFill>
                            <a:schemeClr val="dk1"/>
                          </a:solidFill>
                          <a:latin typeface="+mn-lt"/>
                          <a:ea typeface="+mn-ea"/>
                          <a:cs typeface="+mn-cs"/>
                        </a:rPr>
                        <a:t>Threats</a:t>
                      </a:r>
                    </a:p>
                    <a:p>
                      <a:endParaRPr lang="en-US" sz="1200" kern="1200" dirty="0" smtClean="0">
                        <a:solidFill>
                          <a:schemeClr val="dk1"/>
                        </a:solidFill>
                        <a:latin typeface="+mn-lt"/>
                        <a:ea typeface="+mn-ea"/>
                        <a:cs typeface="+mn-cs"/>
                      </a:endParaRPr>
                    </a:p>
                    <a:p>
                      <a:pPr lvl="0">
                        <a:buFont typeface="Arial"/>
                        <a:buChar char="•"/>
                      </a:pPr>
                      <a:r>
                        <a:rPr lang="en-US" sz="1200" kern="1200" dirty="0" smtClean="0">
                          <a:solidFill>
                            <a:schemeClr val="dk1"/>
                          </a:solidFill>
                          <a:latin typeface="+mn-lt"/>
                          <a:ea typeface="+mn-ea"/>
                          <a:cs typeface="+mn-cs"/>
                        </a:rPr>
                        <a:t>   Economy</a:t>
                      </a:r>
                    </a:p>
                    <a:p>
                      <a:pPr lvl="0">
                        <a:buFont typeface="Arial"/>
                        <a:buChar char="•"/>
                      </a:pPr>
                      <a:r>
                        <a:rPr lang="en-US" sz="1200" kern="1200" dirty="0" smtClean="0">
                          <a:solidFill>
                            <a:schemeClr val="dk1"/>
                          </a:solidFill>
                          <a:latin typeface="+mn-lt"/>
                          <a:ea typeface="+mn-ea"/>
                          <a:cs typeface="+mn-cs"/>
                        </a:rPr>
                        <a:t>   Fluctuating target (preference changing constantly)</a:t>
                      </a:r>
                    </a:p>
                    <a:p>
                      <a:pPr lvl="0">
                        <a:buFont typeface="Arial"/>
                        <a:buChar char="•"/>
                      </a:pPr>
                      <a:r>
                        <a:rPr lang="en-US" sz="1200" kern="1200" dirty="0" smtClean="0">
                          <a:solidFill>
                            <a:schemeClr val="dk1"/>
                          </a:solidFill>
                          <a:latin typeface="+mn-lt"/>
                          <a:ea typeface="+mn-ea"/>
                          <a:cs typeface="+mn-cs"/>
                        </a:rPr>
                        <a:t>   Industry competition and presence</a:t>
                      </a:r>
                    </a:p>
                    <a:p>
                      <a:pPr>
                        <a:buFont typeface="Arial"/>
                        <a:buChar char="•"/>
                      </a:pPr>
                      <a:r>
                        <a:rPr lang="en-US" sz="1200" kern="1200" dirty="0" smtClean="0">
                          <a:solidFill>
                            <a:schemeClr val="dk1"/>
                          </a:solidFill>
                          <a:latin typeface="+mn-lt"/>
                          <a:ea typeface="+mn-ea"/>
                          <a:cs typeface="+mn-cs"/>
                        </a:rPr>
                        <a:t>   Supply shortage (natural ingredients)</a:t>
                      </a:r>
                      <a:r>
                        <a:rPr lang="en-US" sz="1200" dirty="0" smtClean="0"/>
                        <a:t> </a:t>
                      </a:r>
                      <a:endParaRPr lang="en-US" sz="1200" dirty="0"/>
                    </a:p>
                  </a:txBody>
                  <a:tcPr anchor="ctr"/>
                </a:tc>
              </a:tr>
            </a:tbl>
          </a:graphicData>
        </a:graphic>
      </p:graphicFrame>
      <p:sp>
        <p:nvSpPr>
          <p:cNvPr id="6" name="Rectangle 5"/>
          <p:cNvSpPr/>
          <p:nvPr/>
        </p:nvSpPr>
        <p:spPr>
          <a:xfrm>
            <a:off x="9194800" y="6781512"/>
            <a:ext cx="392656" cy="584776"/>
          </a:xfrm>
          <a:prstGeom prst="rect">
            <a:avLst/>
          </a:prstGeom>
        </p:spPr>
        <p:txBody>
          <a:bodyPr wrap="none">
            <a:spAutoFit/>
          </a:bodyPr>
          <a:lstStyle/>
          <a:p>
            <a:pPr algn="ctr"/>
            <a:r>
              <a:rPr lang="en-US" sz="3200" b="1" dirty="0" smtClean="0">
                <a:solidFill>
                  <a:schemeClr val="bg1"/>
                </a:solidFill>
              </a:rPr>
              <a:t>7</a:t>
            </a:r>
            <a:endParaRPr lang="en-US" sz="3200" b="1" dirty="0">
              <a:solidFill>
                <a:schemeClr val="bg1"/>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693</TotalTime>
  <Words>6167</Words>
  <Application>Microsoft Macintosh PowerPoint</Application>
  <PresentationFormat>Custom</PresentationFormat>
  <Paragraphs>445</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The Campaign Proposal</vt:lpstr>
      <vt:lpstr>Table of Contents</vt:lpstr>
      <vt:lpstr>Executive Summary</vt:lpstr>
      <vt:lpstr>Situation  Analysis</vt:lpstr>
      <vt:lpstr>Situation  Analysis</vt:lpstr>
      <vt:lpstr>Situation  Analysis</vt:lpstr>
      <vt:lpstr>Situation  Analysis</vt:lpstr>
      <vt:lpstr>Target Profile</vt:lpstr>
      <vt:lpstr>S.W.O.T  Analysis</vt:lpstr>
      <vt:lpstr>Media</vt:lpstr>
      <vt:lpstr>PowerPoint Presentation</vt:lpstr>
      <vt:lpstr>Public Relations</vt:lpstr>
      <vt:lpstr>Public Relations</vt:lpstr>
      <vt:lpstr>Event PR &amp;</vt:lpstr>
      <vt:lpstr>Sales Promotion</vt:lpstr>
      <vt:lpstr>Sales Promotion</vt:lpstr>
      <vt:lpstr>Sales Promotion</vt:lpstr>
      <vt:lpstr>Direct Response &amp;</vt:lpstr>
      <vt:lpstr>Direct Response &amp;</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Slide 1</dc:title>
  <dc:creator>Kendrick Maiden</dc:creator>
  <cp:keywords/>
  <cp:lastModifiedBy>Kendrick Maiden</cp:lastModifiedBy>
  <cp:revision>36</cp:revision>
  <dcterms:created xsi:type="dcterms:W3CDTF">2011-02-28T02:53:21Z</dcterms:created>
  <dcterms:modified xsi:type="dcterms:W3CDTF">2012-01-05T00:24:39Z</dcterms:modified>
</cp:coreProperties>
</file>